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9"/>
  </p:handoutMasterIdLst>
  <p:sldIdLst>
    <p:sldId id="256" r:id="rId2"/>
    <p:sldId id="269" r:id="rId3"/>
    <p:sldId id="270" r:id="rId4"/>
    <p:sldId id="271" r:id="rId5"/>
    <p:sldId id="272" r:id="rId6"/>
    <p:sldId id="273" r:id="rId7"/>
    <p:sldId id="274" r:id="rId8"/>
    <p:sldId id="266" r:id="rId9"/>
    <p:sldId id="260" r:id="rId10"/>
    <p:sldId id="264" r:id="rId11"/>
    <p:sldId id="265" r:id="rId12"/>
    <p:sldId id="277" r:id="rId13"/>
    <p:sldId id="278" r:id="rId14"/>
    <p:sldId id="261" r:id="rId15"/>
    <p:sldId id="267" r:id="rId16"/>
    <p:sldId id="268" r:id="rId17"/>
    <p:sldId id="27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31" autoAdjust="0"/>
    <p:restoredTop sz="94660"/>
  </p:normalViewPr>
  <p:slideViewPr>
    <p:cSldViewPr snapToGrid="0">
      <p:cViewPr varScale="1">
        <p:scale>
          <a:sx n="82" d="100"/>
          <a:sy n="82" d="100"/>
        </p:scale>
        <p:origin x="1104" y="280"/>
      </p:cViewPr>
      <p:guideLst/>
    </p:cSldViewPr>
  </p:slideViewPr>
  <p:notesTextViewPr>
    <p:cViewPr>
      <p:scale>
        <a:sx n="1" d="1"/>
        <a:sy n="1" d="1"/>
      </p:scale>
      <p:origin x="0" y="0"/>
    </p:cViewPr>
  </p:notesTextViewPr>
  <p:notesViewPr>
    <p:cSldViewPr snapToGrid="0">
      <p:cViewPr varScale="1">
        <p:scale>
          <a:sx n="88" d="100"/>
          <a:sy n="88" d="100"/>
        </p:scale>
        <p:origin x="382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C53376C-F284-4973-980D-EFFCAA3A759B}" type="datetimeFigureOut">
              <a:rPr lang="en-US" smtClean="0"/>
              <a:t>1/27/2025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E3B10D-3D5C-490F-A63C-53E806BCA9DF}" type="slidenum">
              <a:rPr lang="en-US" smtClean="0"/>
              <a:t>‹#›</a:t>
            </a:fld>
            <a:endParaRPr lang="en-US"/>
          </a:p>
        </p:txBody>
      </p:sp>
    </p:spTree>
    <p:extLst>
      <p:ext uri="{BB962C8B-B14F-4D97-AF65-F5344CB8AC3E}">
        <p14:creationId xmlns:p14="http://schemas.microsoft.com/office/powerpoint/2010/main" val="266453406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80898" name="Group 2"/>
          <p:cNvGrpSpPr>
            <a:grpSpLocks/>
          </p:cNvGrpSpPr>
          <p:nvPr/>
        </p:nvGrpSpPr>
        <p:grpSpPr bwMode="auto">
          <a:xfrm>
            <a:off x="-4296833" y="304800"/>
            <a:ext cx="15879233" cy="4724400"/>
            <a:chOff x="-2030" y="192"/>
            <a:chExt cx="7502" cy="2976"/>
          </a:xfrm>
        </p:grpSpPr>
        <p:sp>
          <p:nvSpPr>
            <p:cNvPr id="80899" name="Line 3"/>
            <p:cNvSpPr>
              <a:spLocks noChangeShapeType="1"/>
            </p:cNvSpPr>
            <p:nvPr/>
          </p:nvSpPr>
          <p:spPr bwMode="auto">
            <a:xfrm>
              <a:off x="912" y="1584"/>
              <a:ext cx="456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1800">
                <a:solidFill>
                  <a:srgbClr val="000000"/>
                </a:solidFill>
              </a:endParaRPr>
            </a:p>
          </p:txBody>
        </p:sp>
        <p:sp>
          <p:nvSpPr>
            <p:cNvPr id="80900"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12083 -32000"/>
                <a:gd name="T13" fmla="*/ T12 w 64000"/>
                <a:gd name="T14" fmla="+- 0 -29632 -32000"/>
                <a:gd name="T15" fmla="*/ -29632 h 64000"/>
                <a:gd name="T16" fmla="+- 0 32000 -32000"/>
                <a:gd name="T17" fmla="*/ T16 w 64000"/>
                <a:gd name="T18" fmla="+- 0 0 -32000"/>
                <a:gd name="T19" fmla="*/ 0 h 64000"/>
                <a:gd name="T20" fmla="+- 0 12083 -32000"/>
                <a:gd name="T21" fmla="*/ T20 w 64000"/>
                <a:gd name="T22" fmla="+- 0 29631 -32000"/>
                <a:gd name="T23" fmla="*/ 29631 h 64000"/>
                <a:gd name="T24" fmla="+- 0 12083 -32000"/>
                <a:gd name="T25" fmla="*/ T24 w 64000"/>
                <a:gd name="T26" fmla="+- 0 29631 -32000"/>
                <a:gd name="T27" fmla="*/ 29631 h 64000"/>
                <a:gd name="T28" fmla="+- 0 12082 -32000"/>
                <a:gd name="T29" fmla="*/ T28 w 64000"/>
                <a:gd name="T30" fmla="+- 0 29631 -32000"/>
                <a:gd name="T31" fmla="*/ 29631 h 64000"/>
                <a:gd name="T32" fmla="+- 0 12083 -32000"/>
                <a:gd name="T33" fmla="*/ T32 w 64000"/>
                <a:gd name="T34" fmla="+- 0 29632 -32000"/>
                <a:gd name="T35" fmla="*/ 29632 h 64000"/>
                <a:gd name="T36" fmla="+- 0 12083 -32000"/>
                <a:gd name="T37" fmla="*/ T36 w 64000"/>
                <a:gd name="T38" fmla="+- 0 -29632 -32000"/>
                <a:gd name="T39" fmla="*/ -29632 h 64000"/>
                <a:gd name="T40" fmla="+- 0 12082 -32000"/>
                <a:gd name="T41" fmla="*/ T40 w 64000"/>
                <a:gd name="T42" fmla="+- 0 -29632 -32000"/>
                <a:gd name="T43" fmla="*/ -29632 h 64000"/>
                <a:gd name="T44" fmla="+- 0 12083 -32000"/>
                <a:gd name="T45" fmla="*/ T44 w 64000"/>
                <a:gd name="T46" fmla="+- 0 -29632 -32000"/>
                <a:gd name="T47" fmla="*/ -29632 h 64000"/>
                <a:gd name="T48" fmla="+- 0 G27 -32000"/>
                <a:gd name="T49" fmla="*/ T48 w 64000"/>
                <a:gd name="T50" fmla="+- 0 G11 -32000"/>
                <a:gd name="T51" fmla="*/ G11 h 64000"/>
                <a:gd name="T52" fmla="+- 0 G25 -32000"/>
                <a:gd name="T53" fmla="*/ T52 w 64000"/>
                <a:gd name="T54" fmla="+- 0 G14 -32000"/>
                <a:gd name="T55" fmla="*/ G14 h 64000"/>
              </a:gdLst>
              <a:ahLst/>
              <a:cxnLst>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T49" t="T51" r="T53" b="T55"/>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altLang="en-US" sz="2400">
                <a:solidFill>
                  <a:srgbClr val="000000"/>
                </a:solidFill>
                <a:latin typeface="Times New Roman" panose="02020603050405020304" pitchFamily="18" charset="0"/>
              </a:endParaRPr>
            </a:p>
          </p:txBody>
        </p:sp>
        <p:sp>
          <p:nvSpPr>
            <p:cNvPr id="80901"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18994 -32000"/>
                <a:gd name="T13" fmla="*/ T12 w 64000"/>
                <a:gd name="T14" fmla="+- 0 -25754 -32000"/>
                <a:gd name="T15" fmla="*/ -25754 h 64000"/>
                <a:gd name="T16" fmla="+- 0 32000 -32000"/>
                <a:gd name="T17" fmla="*/ T16 w 64000"/>
                <a:gd name="T18" fmla="+- 0 0 -32000"/>
                <a:gd name="T19" fmla="*/ 0 h 64000"/>
                <a:gd name="T20" fmla="+- 0 18994 -32000"/>
                <a:gd name="T21" fmla="*/ T20 w 64000"/>
                <a:gd name="T22" fmla="+- 0 25753 -32000"/>
                <a:gd name="T23" fmla="*/ 25753 h 64000"/>
                <a:gd name="T24" fmla="+- 0 18994 -32000"/>
                <a:gd name="T25" fmla="*/ T24 w 64000"/>
                <a:gd name="T26" fmla="+- 0 25753 -32000"/>
                <a:gd name="T27" fmla="*/ 25753 h 64000"/>
                <a:gd name="T28" fmla="+- 0 18993 -32000"/>
                <a:gd name="T29" fmla="*/ T28 w 64000"/>
                <a:gd name="T30" fmla="+- 0 25753 -32000"/>
                <a:gd name="T31" fmla="*/ 25753 h 64000"/>
                <a:gd name="T32" fmla="+- 0 18994 -32000"/>
                <a:gd name="T33" fmla="*/ T32 w 64000"/>
                <a:gd name="T34" fmla="+- 0 25754 -32000"/>
                <a:gd name="T35" fmla="*/ 25754 h 64000"/>
                <a:gd name="T36" fmla="+- 0 18994 -32000"/>
                <a:gd name="T37" fmla="*/ T36 w 64000"/>
                <a:gd name="T38" fmla="+- 0 -25754 -32000"/>
                <a:gd name="T39" fmla="*/ -25754 h 64000"/>
                <a:gd name="T40" fmla="+- 0 18993 -32000"/>
                <a:gd name="T41" fmla="*/ T40 w 64000"/>
                <a:gd name="T42" fmla="+- 0 -25754 -32000"/>
                <a:gd name="T43" fmla="*/ -25754 h 64000"/>
                <a:gd name="T44" fmla="+- 0 18994 -32000"/>
                <a:gd name="T45" fmla="*/ T44 w 64000"/>
                <a:gd name="T46" fmla="+- 0 -25754 -32000"/>
                <a:gd name="T47" fmla="*/ -25754 h 64000"/>
                <a:gd name="T48" fmla="+- 0 G27 -32000"/>
                <a:gd name="T49" fmla="*/ T48 w 64000"/>
                <a:gd name="T50" fmla="+- 0 G11 -32000"/>
                <a:gd name="T51" fmla="*/ G11 h 64000"/>
                <a:gd name="T52" fmla="+- 0 G25 -32000"/>
                <a:gd name="T53" fmla="*/ T52 w 64000"/>
                <a:gd name="T54" fmla="+- 0 G14 -32000"/>
                <a:gd name="T55" fmla="*/ G14 h 64000"/>
              </a:gdLst>
              <a:ahLst/>
              <a:cxnLst>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T49" t="T51" r="T53" b="T55"/>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altLang="en-US" sz="1800">
                <a:solidFill>
                  <a:srgbClr val="000000"/>
                </a:solidFill>
                <a:latin typeface="Arial" panose="020B0604020202020204" pitchFamily="34" charset="0"/>
              </a:endParaRPr>
            </a:p>
          </p:txBody>
        </p:sp>
      </p:grpSp>
      <p:sp>
        <p:nvSpPr>
          <p:cNvPr id="80902" name="Rectangle 6"/>
          <p:cNvSpPr>
            <a:spLocks noGrp="1" noChangeArrowheads="1"/>
          </p:cNvSpPr>
          <p:nvPr>
            <p:ph type="ctrTitle"/>
          </p:nvPr>
        </p:nvSpPr>
        <p:spPr>
          <a:xfrm>
            <a:off x="1924051" y="985839"/>
            <a:ext cx="9652000" cy="1444625"/>
          </a:xfrm>
        </p:spPr>
        <p:txBody>
          <a:bodyPr/>
          <a:lstStyle>
            <a:lvl1pPr>
              <a:defRPr sz="3200"/>
            </a:lvl1pPr>
          </a:lstStyle>
          <a:p>
            <a:pPr lvl="0"/>
            <a:r>
              <a:rPr lang="en-US" altLang="en-US" noProof="0"/>
              <a:t>Click to edit Master title style</a:t>
            </a:r>
          </a:p>
        </p:txBody>
      </p:sp>
      <p:sp>
        <p:nvSpPr>
          <p:cNvPr id="80903" name="Rectangle 7"/>
          <p:cNvSpPr>
            <a:spLocks noGrp="1" noChangeArrowheads="1"/>
          </p:cNvSpPr>
          <p:nvPr>
            <p:ph type="subTitle" idx="1"/>
          </p:nvPr>
        </p:nvSpPr>
        <p:spPr>
          <a:xfrm>
            <a:off x="1924051" y="3427413"/>
            <a:ext cx="9652000" cy="1752600"/>
          </a:xfrm>
        </p:spPr>
        <p:txBody>
          <a:bodyPr/>
          <a:lstStyle>
            <a:lvl1pPr marL="0" indent="0">
              <a:buFont typeface="Wingdings" panose="05000000000000000000" pitchFamily="2" charset="2"/>
              <a:buNone/>
              <a:defRPr/>
            </a:lvl1pPr>
          </a:lstStyle>
          <a:p>
            <a:pPr lvl="0"/>
            <a:r>
              <a:rPr lang="en-US" altLang="en-US" noProof="0"/>
              <a:t>Click to edit Master subtitle style</a:t>
            </a:r>
          </a:p>
        </p:txBody>
      </p:sp>
      <p:sp>
        <p:nvSpPr>
          <p:cNvPr id="80904" name="Rectangle 8"/>
          <p:cNvSpPr>
            <a:spLocks noGrp="1" noChangeArrowheads="1"/>
          </p:cNvSpPr>
          <p:nvPr>
            <p:ph type="dt" sz="half" idx="2"/>
          </p:nvPr>
        </p:nvSpPr>
        <p:spPr/>
        <p:txBody>
          <a:bodyPr/>
          <a:lstStyle>
            <a:lvl1pPr>
              <a:defRPr/>
            </a:lvl1pPr>
          </a:lstStyle>
          <a:p>
            <a:fld id="{96896B56-457F-48B1-A531-6AEF99D57F87}" type="datetime1">
              <a:rPr lang="en-US" altLang="en-US">
                <a:solidFill>
                  <a:srgbClr val="000000"/>
                </a:solidFill>
              </a:rPr>
              <a:pPr/>
              <a:t>1/27/2025</a:t>
            </a:fld>
            <a:endParaRPr lang="en-US" altLang="en-US">
              <a:solidFill>
                <a:srgbClr val="000000"/>
              </a:solidFill>
            </a:endParaRPr>
          </a:p>
        </p:txBody>
      </p:sp>
      <p:sp>
        <p:nvSpPr>
          <p:cNvPr id="80905" name="Rectangle 9"/>
          <p:cNvSpPr>
            <a:spLocks noGrp="1" noChangeArrowheads="1"/>
          </p:cNvSpPr>
          <p:nvPr>
            <p:ph type="ftr" sz="quarter" idx="3"/>
          </p:nvPr>
        </p:nvSpPr>
        <p:spPr/>
        <p:txBody>
          <a:bodyPr/>
          <a:lstStyle>
            <a:lvl1pPr>
              <a:defRPr/>
            </a:lvl1pPr>
          </a:lstStyle>
          <a:p>
            <a:endParaRPr lang="en-US" altLang="en-US">
              <a:solidFill>
                <a:srgbClr val="000000"/>
              </a:solidFill>
            </a:endParaRPr>
          </a:p>
        </p:txBody>
      </p:sp>
      <p:sp>
        <p:nvSpPr>
          <p:cNvPr id="80906" name="Rectangle 10"/>
          <p:cNvSpPr>
            <a:spLocks noGrp="1" noChangeArrowheads="1"/>
          </p:cNvSpPr>
          <p:nvPr>
            <p:ph type="sldNum" sz="quarter" idx="4"/>
          </p:nvPr>
        </p:nvSpPr>
        <p:spPr/>
        <p:txBody>
          <a:bodyPr/>
          <a:lstStyle>
            <a:lvl1pPr>
              <a:defRPr/>
            </a:lvl1pPr>
          </a:lstStyle>
          <a:p>
            <a:fld id="{2F542440-E87D-4779-A6FA-DCA8CD076FE6}"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920868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090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3" grpId="0" build="p">
        <p:tmplLst>
          <p:tmpl lvl="1">
            <p:tnLst>
              <p:par>
                <p:cTn presetID="1" presetClass="entr" presetSubtype="0" fill="hold" nodeType="clickEffect">
                  <p:stCondLst>
                    <p:cond delay="0"/>
                  </p:stCondLst>
                  <p:childTnLst>
                    <p:set>
                      <p:cBhvr>
                        <p:cTn dur="1" fill="hold">
                          <p:stCondLst>
                            <p:cond delay="0"/>
                          </p:stCondLst>
                        </p:cTn>
                        <p:tgtEl>
                          <p:spTgt spid="80903"/>
                        </p:tgtEl>
                        <p:attrNameLst>
                          <p:attrName>style.visibility</p:attrName>
                        </p:attrNameLst>
                      </p:cBhvr>
                      <p:to>
                        <p:strVal val="visible"/>
                      </p:to>
                    </p:se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9CEFE6BE-0F1A-49C4-9FB7-746B91297121}" type="datetime1">
              <a:rPr lang="en-US" altLang="en-US">
                <a:solidFill>
                  <a:srgbClr val="000000"/>
                </a:solidFill>
              </a:rPr>
              <a:pPr/>
              <a:t>1/27/2025</a:t>
            </a:fld>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FC8EF2FE-67E9-4A98-A973-FB67063B35C1}"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638444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1884" y="301625"/>
            <a:ext cx="2436283" cy="56403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826684" y="301625"/>
            <a:ext cx="7112000" cy="56403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76D54BA0-FB32-4B49-857E-4C207DEDDF57}" type="datetime1">
              <a:rPr lang="en-US" altLang="en-US">
                <a:solidFill>
                  <a:srgbClr val="000000"/>
                </a:solidFill>
              </a:rPr>
              <a:pPr/>
              <a:t>1/27/2025</a:t>
            </a:fld>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9411009-433F-4A5D-A739-E94B04B3738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530197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6004BA38-B454-485B-AF6B-E3CA61E5817D}" type="datetime1">
              <a:rPr lang="en-US" altLang="en-US">
                <a:solidFill>
                  <a:srgbClr val="000000"/>
                </a:solidFill>
              </a:rPr>
              <a:pPr/>
              <a:t>1/27/2025</a:t>
            </a:fld>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AA5CF44E-EC24-4B86-B31C-52FA5D2011B1}"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78153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15FA4184-D4BB-43EE-8DB5-5FE1C9726447}" type="datetime1">
              <a:rPr lang="en-US" altLang="en-US">
                <a:solidFill>
                  <a:srgbClr val="000000"/>
                </a:solidFill>
              </a:rPr>
              <a:pPr/>
              <a:t>1/27/2025</a:t>
            </a:fld>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168EB9F9-861B-46B4-81DE-3F672CCA73D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965679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826684" y="1827213"/>
            <a:ext cx="4773083"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802967" y="1827213"/>
            <a:ext cx="4775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D0B3CCAB-7B3C-4D7E-8A8E-2172D9007F55}" type="datetime1">
              <a:rPr lang="en-US" altLang="en-US">
                <a:solidFill>
                  <a:srgbClr val="000000"/>
                </a:solidFill>
              </a:rPr>
              <a:pPr/>
              <a:t>1/27/2025</a:t>
            </a:fld>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20564C1D-C0F1-4000-B79D-37CD606D52B1}"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171232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2CCACA4E-7958-4647-9064-F30FFAD60090}" type="datetime1">
              <a:rPr lang="en-US" altLang="en-US">
                <a:solidFill>
                  <a:srgbClr val="000000"/>
                </a:solidFill>
              </a:rPr>
              <a:pPr/>
              <a:t>1/27/2025</a:t>
            </a:fld>
            <a:endParaRPr lang="en-US" alt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lt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E22CA10B-BEA7-4599-9089-5A00D745378A}"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859798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55450321-6DF4-4773-BCFD-F34867E8ED85}" type="datetime1">
              <a:rPr lang="en-US" altLang="en-US">
                <a:solidFill>
                  <a:srgbClr val="000000"/>
                </a:solidFill>
              </a:rPr>
              <a:pPr/>
              <a:t>1/27/2025</a:t>
            </a:fld>
            <a:endParaRPr lang="en-US" alt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lt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1567E6C3-EB3A-4763-BFD6-82A9AC6EE7BE}"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848673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8D52AC0-BE53-4985-8573-E9606B040780}" type="datetime1">
              <a:rPr lang="en-US" altLang="en-US">
                <a:solidFill>
                  <a:srgbClr val="000000"/>
                </a:solidFill>
              </a:rPr>
              <a:pPr/>
              <a:t>1/27/2025</a:t>
            </a:fld>
            <a:endParaRPr lang="en-US" alt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lt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26B19DB4-AF62-4B94-BA16-5EC8F7FBDDAA}" type="slidenum">
              <a:rPr lang="en-US" altLang="en-US">
                <a:solidFill>
                  <a:srgbClr val="000000"/>
                </a:solidFill>
              </a:rPr>
              <a:pPr/>
              <a:t>‹#›</a:t>
            </a:fld>
            <a:endParaRPr lang="en-US" altLang="en-US">
              <a:solidFill>
                <a:srgbClr val="000000"/>
              </a:solidFill>
            </a:endParaRPr>
          </a:p>
        </p:txBody>
      </p:sp>
      <p:sp>
        <p:nvSpPr>
          <p:cNvPr id="5" name="Rectangle 4"/>
          <p:cNvSpPr/>
          <p:nvPr userDrawn="1"/>
        </p:nvSpPr>
        <p:spPr bwMode="auto">
          <a:xfrm>
            <a:off x="1375794" y="998290"/>
            <a:ext cx="10494628" cy="796954"/>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anose="020B0604030504040204" pitchFamily="34" charset="0"/>
            </a:endParaRPr>
          </a:p>
        </p:txBody>
      </p:sp>
    </p:spTree>
    <p:extLst>
      <p:ext uri="{BB962C8B-B14F-4D97-AF65-F5344CB8AC3E}">
        <p14:creationId xmlns:p14="http://schemas.microsoft.com/office/powerpoint/2010/main" val="331810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FBE63D26-ECDA-4F63-9311-5B03D9233BE4}" type="datetime1">
              <a:rPr lang="en-US" altLang="en-US">
                <a:solidFill>
                  <a:srgbClr val="000000"/>
                </a:solidFill>
              </a:rPr>
              <a:pPr/>
              <a:t>1/27/2025</a:t>
            </a:fld>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66C76C4C-8282-4D4A-A0B5-5B3EC1F6B2E4}"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655699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24913D60-37AC-474A-BC82-C412D1B65419}" type="datetime1">
              <a:rPr lang="en-US" altLang="en-US">
                <a:solidFill>
                  <a:srgbClr val="000000"/>
                </a:solidFill>
              </a:rPr>
              <a:pPr/>
              <a:t>1/27/2025</a:t>
            </a:fld>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F6895658-FD6D-4234-BA36-E0D66319705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792808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9874" name="Group 2"/>
          <p:cNvGrpSpPr>
            <a:grpSpLocks/>
          </p:cNvGrpSpPr>
          <p:nvPr/>
        </p:nvGrpSpPr>
        <p:grpSpPr bwMode="auto">
          <a:xfrm>
            <a:off x="-4318000" y="0"/>
            <a:ext cx="15900400" cy="3810000"/>
            <a:chOff x="-2040" y="0"/>
            <a:chExt cx="7512" cy="2400"/>
          </a:xfrm>
        </p:grpSpPr>
        <p:sp>
          <p:nvSpPr>
            <p:cNvPr id="79875"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18296 -32000"/>
                <a:gd name="T13" fmla="*/ T12 w 64000"/>
                <a:gd name="T14" fmla="+- 0 -26254 -32000"/>
                <a:gd name="T15" fmla="*/ -26254 h 64000"/>
                <a:gd name="T16" fmla="+- 0 32000 -32000"/>
                <a:gd name="T17" fmla="*/ T16 w 64000"/>
                <a:gd name="T18" fmla="+- 0 0 -32000"/>
                <a:gd name="T19" fmla="*/ 0 h 64000"/>
                <a:gd name="T20" fmla="+- 0 18296 -32000"/>
                <a:gd name="T21" fmla="*/ T20 w 64000"/>
                <a:gd name="T22" fmla="+- 0 26253 -32000"/>
                <a:gd name="T23" fmla="*/ 26253 h 64000"/>
                <a:gd name="T24" fmla="+- 0 18296 -32000"/>
                <a:gd name="T25" fmla="*/ T24 w 64000"/>
                <a:gd name="T26" fmla="+- 0 26253 -32000"/>
                <a:gd name="T27" fmla="*/ 26253 h 64000"/>
                <a:gd name="T28" fmla="+- 0 18295 -32000"/>
                <a:gd name="T29" fmla="*/ T28 w 64000"/>
                <a:gd name="T30" fmla="+- 0 26253 -32000"/>
                <a:gd name="T31" fmla="*/ 26253 h 64000"/>
                <a:gd name="T32" fmla="+- 0 18296 -32000"/>
                <a:gd name="T33" fmla="*/ T32 w 64000"/>
                <a:gd name="T34" fmla="+- 0 26254 -32000"/>
                <a:gd name="T35" fmla="*/ 26254 h 64000"/>
                <a:gd name="T36" fmla="+- 0 18296 -32000"/>
                <a:gd name="T37" fmla="*/ T36 w 64000"/>
                <a:gd name="T38" fmla="+- 0 -26254 -32000"/>
                <a:gd name="T39" fmla="*/ -26254 h 64000"/>
                <a:gd name="T40" fmla="+- 0 18295 -32000"/>
                <a:gd name="T41" fmla="*/ T40 w 64000"/>
                <a:gd name="T42" fmla="+- 0 -26254 -32000"/>
                <a:gd name="T43" fmla="*/ -26254 h 64000"/>
                <a:gd name="T44" fmla="+- 0 18296 -32000"/>
                <a:gd name="T45" fmla="*/ T44 w 64000"/>
                <a:gd name="T46" fmla="+- 0 -26254 -32000"/>
                <a:gd name="T47" fmla="*/ -26254 h 64000"/>
                <a:gd name="T48" fmla="+- 0 G27 -32000"/>
                <a:gd name="T49" fmla="*/ T48 w 64000"/>
                <a:gd name="T50" fmla="+- 0 G11 -32000"/>
                <a:gd name="T51" fmla="*/ G11 h 64000"/>
                <a:gd name="T52" fmla="+- 0 G25 -32000"/>
                <a:gd name="T53" fmla="*/ T52 w 64000"/>
                <a:gd name="T54" fmla="+- 0 G14 -32000"/>
                <a:gd name="T55" fmla="*/ G14 h 64000"/>
              </a:gdLst>
              <a:ahLst/>
              <a:cxnLst>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T49" t="T51" r="T53" b="T55"/>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altLang="en-US" sz="2400">
                <a:solidFill>
                  <a:srgbClr val="000000"/>
                </a:solidFill>
                <a:latin typeface="Times New Roman" panose="02020603050405020304" pitchFamily="18" charset="0"/>
              </a:endParaRPr>
            </a:p>
          </p:txBody>
        </p:sp>
        <p:sp>
          <p:nvSpPr>
            <p:cNvPr id="79876"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18077 -32000"/>
                <a:gd name="T13" fmla="*/ T12 w 64000"/>
                <a:gd name="T14" fmla="+- 0 -26405 -32000"/>
                <a:gd name="T15" fmla="*/ -26405 h 64000"/>
                <a:gd name="T16" fmla="+- 0 32000 -32000"/>
                <a:gd name="T17" fmla="*/ T16 w 64000"/>
                <a:gd name="T18" fmla="+- 0 0 -32000"/>
                <a:gd name="T19" fmla="*/ 0 h 64000"/>
                <a:gd name="T20" fmla="+- 0 18077 -32000"/>
                <a:gd name="T21" fmla="*/ T20 w 64000"/>
                <a:gd name="T22" fmla="+- 0 26404 -32000"/>
                <a:gd name="T23" fmla="*/ 26404 h 64000"/>
                <a:gd name="T24" fmla="+- 0 18077 -32000"/>
                <a:gd name="T25" fmla="*/ T24 w 64000"/>
                <a:gd name="T26" fmla="+- 0 26404 -32000"/>
                <a:gd name="T27" fmla="*/ 26404 h 64000"/>
                <a:gd name="T28" fmla="+- 0 18076 -32000"/>
                <a:gd name="T29" fmla="*/ T28 w 64000"/>
                <a:gd name="T30" fmla="+- 0 26404 -32000"/>
                <a:gd name="T31" fmla="*/ 26404 h 64000"/>
                <a:gd name="T32" fmla="+- 0 18077 -32000"/>
                <a:gd name="T33" fmla="*/ T32 w 64000"/>
                <a:gd name="T34" fmla="+- 0 26405 -32000"/>
                <a:gd name="T35" fmla="*/ 26405 h 64000"/>
                <a:gd name="T36" fmla="+- 0 18077 -32000"/>
                <a:gd name="T37" fmla="*/ T36 w 64000"/>
                <a:gd name="T38" fmla="+- 0 -26405 -32000"/>
                <a:gd name="T39" fmla="*/ -26405 h 64000"/>
                <a:gd name="T40" fmla="+- 0 18076 -32000"/>
                <a:gd name="T41" fmla="*/ T40 w 64000"/>
                <a:gd name="T42" fmla="+- 0 -26405 -32000"/>
                <a:gd name="T43" fmla="*/ -26405 h 64000"/>
                <a:gd name="T44" fmla="+- 0 18077 -32000"/>
                <a:gd name="T45" fmla="*/ T44 w 64000"/>
                <a:gd name="T46" fmla="+- 0 -26405 -32000"/>
                <a:gd name="T47" fmla="*/ -26405 h 64000"/>
                <a:gd name="T48" fmla="+- 0 G27 -32000"/>
                <a:gd name="T49" fmla="*/ T48 w 64000"/>
                <a:gd name="T50" fmla="+- 0 G11 -32000"/>
                <a:gd name="T51" fmla="*/ G11 h 64000"/>
                <a:gd name="T52" fmla="+- 0 G25 -32000"/>
                <a:gd name="T53" fmla="*/ T52 w 64000"/>
                <a:gd name="T54" fmla="+- 0 G14 -32000"/>
                <a:gd name="T55" fmla="*/ G14 h 64000"/>
              </a:gdLst>
              <a:ahLst/>
              <a:cxnLst>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T49" t="T51" r="T53" b="T55"/>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altLang="en-US" sz="1800">
                <a:solidFill>
                  <a:srgbClr val="000000"/>
                </a:solidFill>
                <a:latin typeface="Arial" panose="020B0604020202020204" pitchFamily="34" charset="0"/>
              </a:endParaRPr>
            </a:p>
          </p:txBody>
        </p:sp>
        <p:sp>
          <p:nvSpPr>
            <p:cNvPr id="79877" name="Line 5"/>
            <p:cNvSpPr>
              <a:spLocks noChangeShapeType="1"/>
            </p:cNvSpPr>
            <p:nvPr/>
          </p:nvSpPr>
          <p:spPr bwMode="auto">
            <a:xfrm>
              <a:off x="864" y="960"/>
              <a:ext cx="460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1800">
                <a:solidFill>
                  <a:srgbClr val="000000"/>
                </a:solidFill>
              </a:endParaRPr>
            </a:p>
          </p:txBody>
        </p:sp>
      </p:grpSp>
      <p:sp>
        <p:nvSpPr>
          <p:cNvPr id="79878" name="Rectangle 6"/>
          <p:cNvSpPr>
            <a:spLocks noGrp="1" noChangeArrowheads="1"/>
          </p:cNvSpPr>
          <p:nvPr>
            <p:ph type="title"/>
          </p:nvPr>
        </p:nvSpPr>
        <p:spPr bwMode="auto">
          <a:xfrm>
            <a:off x="1826684" y="301625"/>
            <a:ext cx="975148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79879" name="Rectangle 7"/>
          <p:cNvSpPr>
            <a:spLocks noGrp="1" noChangeArrowheads="1"/>
          </p:cNvSpPr>
          <p:nvPr>
            <p:ph type="body" idx="1"/>
          </p:nvPr>
        </p:nvSpPr>
        <p:spPr bwMode="auto">
          <a:xfrm>
            <a:off x="1826684" y="1827213"/>
            <a:ext cx="9751483"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9880" name="Rectangle 8"/>
          <p:cNvSpPr>
            <a:spLocks noGrp="1" noChangeArrowheads="1"/>
          </p:cNvSpPr>
          <p:nvPr>
            <p:ph type="dt" sz="half" idx="2"/>
          </p:nvPr>
        </p:nvSpPr>
        <p:spPr bwMode="auto">
          <a:xfrm>
            <a:off x="609600"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fontAlgn="base">
              <a:spcBef>
                <a:spcPct val="0"/>
              </a:spcBef>
              <a:spcAft>
                <a:spcPct val="0"/>
              </a:spcAft>
            </a:pPr>
            <a:fld id="{917D08E5-8365-45AC-ACB0-445B80B1631B}" type="datetime1">
              <a:rPr lang="en-US" altLang="en-US">
                <a:solidFill>
                  <a:srgbClr val="000000"/>
                </a:solidFill>
              </a:rPr>
              <a:pPr fontAlgn="base">
                <a:spcBef>
                  <a:spcPct val="0"/>
                </a:spcBef>
                <a:spcAft>
                  <a:spcPct val="0"/>
                </a:spcAft>
              </a:pPr>
              <a:t>1/27/2025</a:t>
            </a:fld>
            <a:endParaRPr lang="en-US" altLang="en-US">
              <a:solidFill>
                <a:srgbClr val="000000"/>
              </a:solidFill>
            </a:endParaRPr>
          </a:p>
        </p:txBody>
      </p:sp>
      <p:sp>
        <p:nvSpPr>
          <p:cNvPr id="79881" name="Rectangle 9"/>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vl1pPr>
          </a:lstStyle>
          <a:p>
            <a:pPr fontAlgn="base">
              <a:spcBef>
                <a:spcPct val="0"/>
              </a:spcBef>
              <a:spcAft>
                <a:spcPct val="0"/>
              </a:spcAft>
            </a:pPr>
            <a:endParaRPr lang="en-US" altLang="en-US">
              <a:solidFill>
                <a:srgbClr val="000000"/>
              </a:solidFill>
            </a:endParaRPr>
          </a:p>
        </p:txBody>
      </p:sp>
      <p:sp>
        <p:nvSpPr>
          <p:cNvPr id="79882" name="Rectangle 10"/>
          <p:cNvSpPr>
            <a:spLocks noGrp="1" noChangeArrowheads="1"/>
          </p:cNvSpPr>
          <p:nvPr>
            <p:ph type="sldNum" sz="quarter" idx="4"/>
          </p:nvPr>
        </p:nvSpPr>
        <p:spPr bwMode="auto">
          <a:xfrm>
            <a:off x="8737600"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fontAlgn="base">
              <a:spcBef>
                <a:spcPct val="0"/>
              </a:spcBef>
              <a:spcAft>
                <a:spcPct val="0"/>
              </a:spcAft>
            </a:pPr>
            <a:fld id="{93891829-EFA1-484E-A2A5-AE53C2220328}" type="slidenum">
              <a:rPr lang="en-US" altLang="en-US">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1484298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fontAlgn="base">
        <a:spcBef>
          <a:spcPct val="0"/>
        </a:spcBef>
        <a:spcAft>
          <a:spcPct val="0"/>
        </a:spcAft>
        <a:defRPr sz="2800" kern="1200">
          <a:solidFill>
            <a:schemeClr val="tx2"/>
          </a:solidFill>
          <a:latin typeface="+mj-lt"/>
          <a:ea typeface="+mj-ea"/>
          <a:cs typeface="+mj-cs"/>
        </a:defRPr>
      </a:lvl1pPr>
      <a:lvl2pPr algn="l" rtl="0" fontAlgn="base">
        <a:spcBef>
          <a:spcPct val="0"/>
        </a:spcBef>
        <a:spcAft>
          <a:spcPct val="0"/>
        </a:spcAft>
        <a:defRPr sz="2800">
          <a:solidFill>
            <a:schemeClr val="tx2"/>
          </a:solidFill>
          <a:latin typeface="Arial" panose="020B0604020202020204" pitchFamily="34" charset="0"/>
        </a:defRPr>
      </a:lvl2pPr>
      <a:lvl3pPr algn="l" rtl="0" fontAlgn="base">
        <a:spcBef>
          <a:spcPct val="0"/>
        </a:spcBef>
        <a:spcAft>
          <a:spcPct val="0"/>
        </a:spcAft>
        <a:defRPr sz="2800">
          <a:solidFill>
            <a:schemeClr val="tx2"/>
          </a:solidFill>
          <a:latin typeface="Arial" panose="020B0604020202020204" pitchFamily="34" charset="0"/>
        </a:defRPr>
      </a:lvl3pPr>
      <a:lvl4pPr algn="l" rtl="0" fontAlgn="base">
        <a:spcBef>
          <a:spcPct val="0"/>
        </a:spcBef>
        <a:spcAft>
          <a:spcPct val="0"/>
        </a:spcAft>
        <a:defRPr sz="2800">
          <a:solidFill>
            <a:schemeClr val="tx2"/>
          </a:solidFill>
          <a:latin typeface="Arial" panose="020B0604020202020204" pitchFamily="34" charset="0"/>
        </a:defRPr>
      </a:lvl4pPr>
      <a:lvl5pPr algn="l" rtl="0" fontAlgn="base">
        <a:spcBef>
          <a:spcPct val="0"/>
        </a:spcBef>
        <a:spcAft>
          <a:spcPct val="0"/>
        </a:spcAft>
        <a:defRPr sz="2800">
          <a:solidFill>
            <a:schemeClr val="tx2"/>
          </a:solidFill>
          <a:latin typeface="Arial" panose="020B0604020202020204" pitchFamily="34" charset="0"/>
        </a:defRPr>
      </a:lvl5pPr>
      <a:lvl6pPr marL="457200" algn="l" rtl="0" fontAlgn="base">
        <a:spcBef>
          <a:spcPct val="0"/>
        </a:spcBef>
        <a:spcAft>
          <a:spcPct val="0"/>
        </a:spcAft>
        <a:defRPr sz="2800">
          <a:solidFill>
            <a:schemeClr val="tx2"/>
          </a:solidFill>
          <a:latin typeface="Arial" panose="020B0604020202020204" pitchFamily="34" charset="0"/>
        </a:defRPr>
      </a:lvl6pPr>
      <a:lvl7pPr marL="914400" algn="l" rtl="0" fontAlgn="base">
        <a:spcBef>
          <a:spcPct val="0"/>
        </a:spcBef>
        <a:spcAft>
          <a:spcPct val="0"/>
        </a:spcAft>
        <a:defRPr sz="2800">
          <a:solidFill>
            <a:schemeClr val="tx2"/>
          </a:solidFill>
          <a:latin typeface="Arial" panose="020B0604020202020204" pitchFamily="34" charset="0"/>
        </a:defRPr>
      </a:lvl7pPr>
      <a:lvl8pPr marL="1371600" algn="l" rtl="0" fontAlgn="base">
        <a:spcBef>
          <a:spcPct val="0"/>
        </a:spcBef>
        <a:spcAft>
          <a:spcPct val="0"/>
        </a:spcAft>
        <a:defRPr sz="2800">
          <a:solidFill>
            <a:schemeClr val="tx2"/>
          </a:solidFill>
          <a:latin typeface="Arial" panose="020B0604020202020204" pitchFamily="34" charset="0"/>
        </a:defRPr>
      </a:lvl8pPr>
      <a:lvl9pPr marL="1828800" algn="l" rtl="0" fontAlgn="base">
        <a:spcBef>
          <a:spcPct val="0"/>
        </a:spcBef>
        <a:spcAft>
          <a:spcPct val="0"/>
        </a:spcAft>
        <a:defRPr sz="2800">
          <a:solidFill>
            <a:schemeClr val="tx2"/>
          </a:solidFill>
          <a:latin typeface="Arial" panose="020B0604020202020204" pitchFamily="34" charset="0"/>
        </a:defRPr>
      </a:lvl9pPr>
    </p:titleStyle>
    <p:bodyStyle>
      <a:lvl1pPr marL="342900" indent="-342900" algn="l" rtl="0" fontAlgn="base">
        <a:spcBef>
          <a:spcPct val="100000"/>
        </a:spcBef>
        <a:spcAft>
          <a:spcPct val="0"/>
        </a:spcAft>
        <a:buClr>
          <a:schemeClr val="tx2"/>
        </a:buClr>
        <a:buSzPct val="70000"/>
        <a:buFont typeface="Wingdings" panose="05000000000000000000" pitchFamily="2" charset="2"/>
        <a:buChar char="¡"/>
        <a:defRPr kern="1200">
          <a:solidFill>
            <a:schemeClr val="tx1"/>
          </a:solidFill>
          <a:latin typeface="+mn-lt"/>
          <a:ea typeface="+mn-ea"/>
          <a:cs typeface="+mn-cs"/>
        </a:defRPr>
      </a:lvl1pPr>
      <a:lvl2pPr marL="742950" indent="-285750" algn="l" rtl="0" fontAlgn="base">
        <a:spcBef>
          <a:spcPct val="75000"/>
        </a:spcBef>
        <a:spcAft>
          <a:spcPct val="0"/>
        </a:spcAft>
        <a:buClr>
          <a:schemeClr val="accent2"/>
        </a:buClr>
        <a:buSzPct val="70000"/>
        <a:buFont typeface="Wingdings" panose="05000000000000000000" pitchFamily="2" charset="2"/>
        <a:buChar char="l"/>
        <a:defRPr kern="1200">
          <a:solidFill>
            <a:schemeClr val="tx1"/>
          </a:solidFill>
          <a:latin typeface="+mn-lt"/>
          <a:ea typeface="+mn-ea"/>
          <a:cs typeface="+mn-cs"/>
        </a:defRPr>
      </a:lvl2pPr>
      <a:lvl3pPr marL="1143000" indent="-228600" algn="l" rtl="0" fontAlgn="base">
        <a:spcBef>
          <a:spcPct val="100000"/>
        </a:spcBef>
        <a:spcAft>
          <a:spcPct val="0"/>
        </a:spcAft>
        <a:buClr>
          <a:schemeClr val="tx2"/>
        </a:buClr>
        <a:buSzPct val="65000"/>
        <a:buFont typeface="Wingdings" panose="05000000000000000000" pitchFamily="2" charset="2"/>
        <a:buChar char="¡"/>
        <a:defRPr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l"/>
        <a:defRPr sz="1900" kern="1200">
          <a:solidFill>
            <a:schemeClr val="tx1"/>
          </a:solidFill>
          <a:latin typeface="+mn-lt"/>
          <a:ea typeface="+mn-ea"/>
          <a:cs typeface="+mn-cs"/>
        </a:defRPr>
      </a:lvl4pPr>
      <a:lvl5pPr marL="2057400" indent="-228600" algn="l" rtl="0" fontAlgn="base">
        <a:spcBef>
          <a:spcPct val="20000"/>
        </a:spcBef>
        <a:spcAft>
          <a:spcPct val="0"/>
        </a:spcAft>
        <a:buClr>
          <a:schemeClr val="tx2"/>
        </a:buClr>
        <a:buSzPct val="60000"/>
        <a:buFont typeface="Wingdings" panose="05000000000000000000" pitchFamily="2" charset="2"/>
        <a:buChar char="¡"/>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cholarworks.sjsu.edu/etd_theses/3734/"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reverseit.xyz/wp-content/uploads/2025/01/why_teach_reverse_engineering.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reverseit.xyz/wp-content/uploads/2025/01/reverse_engineering_a_roadmap.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it.toolbox.com/blogs/oracle-guide/cobol-reborn-25896"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mplicity.laserfiche.com/content/looking-job-hows-your-cobol" TargetMode="External"/><Relationship Id="rId2" Type="http://schemas.openxmlformats.org/officeDocument/2006/relationships/hyperlink" Target="http://it.toolbox.com/blogs/oracle-guide/cobol-reborn-25896"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reverseit.xyz/wp-content/uploads/2025/01/reverse_engineering_a_roadmap.pdf" TargetMode="External"/><Relationship Id="rId2" Type="http://schemas.openxmlformats.org/officeDocument/2006/relationships/hyperlink" Target="https://reverseit.xyz/wp-content/uploads/2025/01/why_teach_reverse_engineering.pdf" TargetMode="External"/><Relationship Id="rId1" Type="http://schemas.openxmlformats.org/officeDocument/2006/relationships/slideLayout" Target="../slideLayouts/slideLayout2.xml"/><Relationship Id="rId4" Type="http://schemas.openxmlformats.org/officeDocument/2006/relationships/hyperlink" Target="https://reverseit.xyz/wp-content/uploads/2025/01/experiences_in_teaching_software_evolution_and_program_comprehension.pdf"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p:txBody>
          <a:bodyPr/>
          <a:lstStyle/>
          <a:p>
            <a:r>
              <a:rPr lang="en-US" altLang="en-US" sz="2800" b="1" dirty="0"/>
              <a:t>CS266 Software Reverse Engineering (SRE)</a:t>
            </a:r>
            <a:br>
              <a:rPr lang="en-US" altLang="en-US" sz="2800" b="1" dirty="0"/>
            </a:br>
            <a:r>
              <a:rPr lang="en-US" sz="2800" b="1" dirty="0">
                <a:solidFill>
                  <a:srgbClr val="00B050"/>
                </a:solidFill>
              </a:rPr>
              <a:t>Introduction to Software </a:t>
            </a:r>
            <a:r>
              <a:rPr lang="en-US" sz="2800" b="1">
                <a:solidFill>
                  <a:srgbClr val="00B050"/>
                </a:solidFill>
              </a:rPr>
              <a:t>Reverse Engineering</a:t>
            </a:r>
            <a:endParaRPr lang="en-US" altLang="en-US" sz="2800" b="1" i="1" dirty="0">
              <a:solidFill>
                <a:schemeClr val="accent1"/>
              </a:solidFill>
            </a:endParaRPr>
          </a:p>
        </p:txBody>
      </p:sp>
      <p:sp>
        <p:nvSpPr>
          <p:cNvPr id="2053" name="Rectangle 5"/>
          <p:cNvSpPr>
            <a:spLocks noGrp="1" noChangeArrowheads="1"/>
          </p:cNvSpPr>
          <p:nvPr>
            <p:ph type="subTitle" idx="1"/>
          </p:nvPr>
        </p:nvSpPr>
        <p:spPr>
          <a:xfrm>
            <a:off x="1924051" y="3427413"/>
            <a:ext cx="9652000" cy="1512140"/>
          </a:xfrm>
        </p:spPr>
        <p:txBody>
          <a:bodyPr/>
          <a:lstStyle/>
          <a:p>
            <a:pPr>
              <a:lnSpc>
                <a:spcPct val="90000"/>
              </a:lnSpc>
              <a:spcBef>
                <a:spcPct val="20000"/>
              </a:spcBef>
            </a:pPr>
            <a:r>
              <a:rPr lang="en-US" altLang="en-US" dirty="0"/>
              <a:t>Teodoro (Ted) Cipresso</a:t>
            </a:r>
          </a:p>
          <a:p>
            <a:pPr>
              <a:lnSpc>
                <a:spcPct val="90000"/>
              </a:lnSpc>
              <a:spcBef>
                <a:spcPct val="20000"/>
              </a:spcBef>
            </a:pPr>
            <a:r>
              <a:rPr lang="en-US" altLang="en-US" dirty="0"/>
              <a:t>Senior Software Engineer, IBM</a:t>
            </a:r>
          </a:p>
          <a:p>
            <a:pPr>
              <a:lnSpc>
                <a:spcPct val="90000"/>
              </a:lnSpc>
              <a:spcBef>
                <a:spcPct val="20000"/>
              </a:spcBef>
            </a:pPr>
            <a:r>
              <a:rPr lang="en-US" altLang="en-US" dirty="0"/>
              <a:t>SRE Guest Lecture</a:t>
            </a:r>
          </a:p>
          <a:p>
            <a:pPr algn="r">
              <a:lnSpc>
                <a:spcPct val="90000"/>
              </a:lnSpc>
              <a:spcBef>
                <a:spcPct val="20000"/>
              </a:spcBef>
            </a:pPr>
            <a:endParaRPr lang="en-US" altLang="en-US" dirty="0"/>
          </a:p>
          <a:p>
            <a:pPr>
              <a:lnSpc>
                <a:spcPct val="90000"/>
              </a:lnSpc>
            </a:pPr>
            <a:endParaRPr lang="en-US" altLang="en-US" dirty="0"/>
          </a:p>
        </p:txBody>
      </p:sp>
      <p:sp>
        <p:nvSpPr>
          <p:cNvPr id="4" name="Rectangle 5"/>
          <p:cNvSpPr txBox="1">
            <a:spLocks noChangeArrowheads="1"/>
          </p:cNvSpPr>
          <p:nvPr/>
        </p:nvSpPr>
        <p:spPr bwMode="auto">
          <a:xfrm>
            <a:off x="3957503" y="6263256"/>
            <a:ext cx="8129995" cy="459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fontAlgn="base">
              <a:spcBef>
                <a:spcPct val="100000"/>
              </a:spcBef>
              <a:spcAft>
                <a:spcPct val="0"/>
              </a:spcAft>
              <a:buClr>
                <a:schemeClr val="tx2"/>
              </a:buClr>
              <a:buSzPct val="70000"/>
              <a:buFont typeface="Wingdings" panose="05000000000000000000" pitchFamily="2" charset="2"/>
              <a:buNone/>
              <a:defRPr kern="1200">
                <a:solidFill>
                  <a:schemeClr val="tx1"/>
                </a:solidFill>
                <a:latin typeface="+mn-lt"/>
                <a:ea typeface="+mn-ea"/>
                <a:cs typeface="+mn-cs"/>
              </a:defRPr>
            </a:lvl1pPr>
            <a:lvl2pPr marL="742950" indent="-285750" algn="l" rtl="0" fontAlgn="base">
              <a:spcBef>
                <a:spcPct val="75000"/>
              </a:spcBef>
              <a:spcAft>
                <a:spcPct val="0"/>
              </a:spcAft>
              <a:buClr>
                <a:schemeClr val="accent2"/>
              </a:buClr>
              <a:buSzPct val="70000"/>
              <a:buFont typeface="Wingdings" panose="05000000000000000000" pitchFamily="2" charset="2"/>
              <a:buChar char="l"/>
              <a:defRPr kern="1200">
                <a:solidFill>
                  <a:schemeClr val="tx1"/>
                </a:solidFill>
                <a:latin typeface="+mn-lt"/>
                <a:ea typeface="+mn-ea"/>
                <a:cs typeface="+mn-cs"/>
              </a:defRPr>
            </a:lvl2pPr>
            <a:lvl3pPr marL="1143000" indent="-228600" algn="l" rtl="0" fontAlgn="base">
              <a:spcBef>
                <a:spcPct val="100000"/>
              </a:spcBef>
              <a:spcAft>
                <a:spcPct val="0"/>
              </a:spcAft>
              <a:buClr>
                <a:schemeClr val="tx2"/>
              </a:buClr>
              <a:buSzPct val="65000"/>
              <a:buFont typeface="Wingdings" panose="05000000000000000000" pitchFamily="2" charset="2"/>
              <a:buChar char="¡"/>
              <a:defRPr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l"/>
              <a:defRPr sz="1900" kern="1200">
                <a:solidFill>
                  <a:schemeClr val="tx1"/>
                </a:solidFill>
                <a:latin typeface="+mn-lt"/>
                <a:ea typeface="+mn-ea"/>
                <a:cs typeface="+mn-cs"/>
              </a:defRPr>
            </a:lvl4pPr>
            <a:lvl5pPr marL="2057400" indent="-228600" algn="l" rtl="0" fontAlgn="base">
              <a:spcBef>
                <a:spcPct val="20000"/>
              </a:spcBef>
              <a:spcAft>
                <a:spcPct val="0"/>
              </a:spcAft>
              <a:buClr>
                <a:schemeClr val="tx2"/>
              </a:buClr>
              <a:buSzPct val="60000"/>
              <a:buFont typeface="Wingdings" panose="05000000000000000000" pitchFamily="2" charset="2"/>
              <a:buChar char="¡"/>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90000"/>
              </a:lnSpc>
              <a:spcBef>
                <a:spcPct val="20000"/>
              </a:spcBef>
            </a:pPr>
            <a:r>
              <a:rPr lang="en-US" altLang="en-US" sz="1200" dirty="0"/>
              <a:t>The information in this presentation is partially taken from the thesis “Software reverse engineering education” available at </a:t>
            </a:r>
            <a:r>
              <a:rPr lang="en-US" altLang="en-US" sz="1200" dirty="0">
                <a:hlinkClick r:id="rId2"/>
              </a:rPr>
              <a:t>http://scholarworks.sjsu.edu/etd_theses/3734/</a:t>
            </a:r>
            <a:r>
              <a:rPr lang="en-US" altLang="en-US" sz="1200" dirty="0"/>
              <a:t>.</a:t>
            </a:r>
          </a:p>
          <a:p>
            <a:pPr>
              <a:lnSpc>
                <a:spcPct val="90000"/>
              </a:lnSpc>
              <a:spcBef>
                <a:spcPct val="20000"/>
              </a:spcBef>
            </a:pPr>
            <a:endParaRPr lang="en-US" altLang="en-US" dirty="0"/>
          </a:p>
          <a:p>
            <a:pPr>
              <a:lnSpc>
                <a:spcPct val="90000"/>
              </a:lnSpc>
              <a:spcBef>
                <a:spcPct val="20000"/>
              </a:spcBef>
            </a:pPr>
            <a:endParaRPr lang="en-US" altLang="en-US" dirty="0"/>
          </a:p>
          <a:p>
            <a:pPr>
              <a:lnSpc>
                <a:spcPct val="90000"/>
              </a:lnSpc>
              <a:spcBef>
                <a:spcPct val="20000"/>
              </a:spcBef>
            </a:pPr>
            <a:endParaRPr lang="en-US" altLang="en-US" dirty="0"/>
          </a:p>
          <a:p>
            <a:pPr algn="r">
              <a:lnSpc>
                <a:spcPct val="90000"/>
              </a:lnSpc>
              <a:spcBef>
                <a:spcPct val="20000"/>
              </a:spcBef>
            </a:pPr>
            <a:endParaRPr lang="en-US" altLang="en-US" dirty="0"/>
          </a:p>
          <a:p>
            <a:pPr>
              <a:lnSpc>
                <a:spcPct val="90000"/>
              </a:lnSpc>
            </a:pPr>
            <a:endParaRPr lang="en-US" altLang="en-US" dirty="0"/>
          </a:p>
        </p:txBody>
      </p:sp>
      <p:sp>
        <p:nvSpPr>
          <p:cNvPr id="2" name="Speech Bubble: Rectangle with Corners Rounded 1">
            <a:extLst>
              <a:ext uri="{FF2B5EF4-FFF2-40B4-BE49-F238E27FC236}">
                <a16:creationId xmlns:a16="http://schemas.microsoft.com/office/drawing/2014/main" id="{083DA900-11EA-A2B9-BEB8-94852AC37161}"/>
              </a:ext>
            </a:extLst>
          </p:cNvPr>
          <p:cNvSpPr/>
          <p:nvPr/>
        </p:nvSpPr>
        <p:spPr bwMode="auto">
          <a:xfrm>
            <a:off x="10175157" y="2670016"/>
            <a:ext cx="1400894" cy="844599"/>
          </a:xfrm>
          <a:prstGeom prst="wedgeRoundRectCallout">
            <a:avLst>
              <a:gd name="adj1" fmla="val 33719"/>
              <a:gd name="adj2" fmla="val 72417"/>
              <a:gd name="adj3" fmla="val 16667"/>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Verdana" panose="020B0604030504040204" pitchFamily="34" charset="0"/>
              </a:rPr>
              <a:t>What’s changed?</a:t>
            </a:r>
          </a:p>
        </p:txBody>
      </p:sp>
    </p:spTree>
    <p:extLst>
      <p:ext uri="{BB962C8B-B14F-4D97-AF65-F5344CB8AC3E}">
        <p14:creationId xmlns:p14="http://schemas.microsoft.com/office/powerpoint/2010/main" val="18136533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b="1" dirty="0"/>
              <a:t>Reverse Engineering in Software Development</a:t>
            </a:r>
            <a:br>
              <a:rPr lang="en-US" b="1" dirty="0"/>
            </a:br>
            <a:r>
              <a:rPr lang="en-US" b="1" dirty="0"/>
              <a:t>	</a:t>
            </a:r>
            <a:r>
              <a:rPr lang="en-US" dirty="0">
                <a:solidFill>
                  <a:srgbClr val="00B050"/>
                </a:solidFill>
              </a:rPr>
              <a:t>(cont’d)</a:t>
            </a:r>
            <a:endParaRPr lang="en-US" altLang="en-US" sz="2000" i="1" dirty="0">
              <a:solidFill>
                <a:srgbClr val="00B050"/>
              </a:solidFill>
            </a:endParaRPr>
          </a:p>
        </p:txBody>
      </p:sp>
      <p:sp>
        <p:nvSpPr>
          <p:cNvPr id="2" name="Content Placeholder 1"/>
          <p:cNvSpPr>
            <a:spLocks noGrp="1"/>
          </p:cNvSpPr>
          <p:nvPr>
            <p:ph idx="1"/>
          </p:nvPr>
        </p:nvSpPr>
        <p:spPr/>
        <p:txBody>
          <a:bodyPr/>
          <a:lstStyle/>
          <a:p>
            <a:r>
              <a:rPr lang="en-US" dirty="0">
                <a:effectLst>
                  <a:outerShdw blurRad="38100" dist="38100" dir="2700000" algn="tl">
                    <a:srgbClr val="000000">
                      <a:alpha val="43137"/>
                    </a:srgbClr>
                  </a:outerShdw>
                </a:effectLst>
              </a:rPr>
              <a:t>Achieving Interoperability with Proprietary Software:</a:t>
            </a:r>
            <a:r>
              <a:rPr lang="en-US" dirty="0"/>
              <a:t> </a:t>
            </a:r>
          </a:p>
          <a:p>
            <a:pPr lvl="1"/>
            <a:r>
              <a:rPr lang="en-US" dirty="0"/>
              <a:t>Develop applications or device drivers that interoperate (use) proprietary libraries in operating systems or applications.</a:t>
            </a:r>
          </a:p>
          <a:p>
            <a:r>
              <a:rPr lang="en-US" dirty="0">
                <a:effectLst>
                  <a:outerShdw blurRad="38100" dist="38100" dir="2700000" algn="tl">
                    <a:srgbClr val="000000">
                      <a:alpha val="43137"/>
                    </a:srgbClr>
                  </a:outerShdw>
                </a:effectLst>
              </a:rPr>
              <a:t>Verification that Implementation Matches Design:</a:t>
            </a:r>
            <a:r>
              <a:rPr lang="en-US" dirty="0"/>
              <a:t> </a:t>
            </a:r>
          </a:p>
          <a:p>
            <a:pPr lvl="1"/>
            <a:r>
              <a:rPr lang="en-US" dirty="0"/>
              <a:t>Verify that code produced during the forward development process matches the envisioned design by reversing the code back into an abstract design.</a:t>
            </a:r>
          </a:p>
          <a:p>
            <a:r>
              <a:rPr lang="en-US" dirty="0">
                <a:effectLst>
                  <a:outerShdw blurRad="38100" dist="38100" dir="2700000" algn="tl">
                    <a:srgbClr val="000000">
                      <a:alpha val="43137"/>
                    </a:srgbClr>
                  </a:outerShdw>
                </a:effectLst>
              </a:rPr>
              <a:t>Evaluating Software Quality and Robustness:</a:t>
            </a:r>
            <a:r>
              <a:rPr lang="en-US" i="1" dirty="0"/>
              <a:t> </a:t>
            </a:r>
          </a:p>
          <a:p>
            <a:pPr lvl="1"/>
            <a:r>
              <a:rPr lang="en-US" dirty="0"/>
              <a:t>Ensure the quality of software before purchasing it by performing heuristic analysis of the binaries to check for certain instruction sequences that appear in poor quality code.</a:t>
            </a:r>
          </a:p>
          <a:p>
            <a:endParaRPr lang="en-US" dirty="0"/>
          </a:p>
          <a:p>
            <a:endParaRPr lang="en-US" dirty="0"/>
          </a:p>
          <a:p>
            <a:endParaRPr lang="en-US" dirty="0"/>
          </a:p>
        </p:txBody>
      </p:sp>
      <p:sp>
        <p:nvSpPr>
          <p:cNvPr id="6" name="Slide Number Placeholder 5"/>
          <p:cNvSpPr>
            <a:spLocks noGrp="1"/>
          </p:cNvSpPr>
          <p:nvPr>
            <p:ph type="sldNum" sz="quarter" idx="12"/>
          </p:nvPr>
        </p:nvSpPr>
        <p:spPr/>
        <p:txBody>
          <a:bodyPr/>
          <a:lstStyle/>
          <a:p>
            <a:fld id="{9F50DAE0-F6D5-476F-A3CE-96F23893B4CE}" type="slidenum">
              <a:rPr lang="en-US" altLang="en-US">
                <a:solidFill>
                  <a:srgbClr val="000000"/>
                </a:solidFill>
              </a:rPr>
              <a:pPr/>
              <a:t>10</a:t>
            </a:fld>
            <a:endParaRPr lang="en-US" altLang="en-US">
              <a:solidFill>
                <a:srgbClr val="000000"/>
              </a:solidFill>
            </a:endParaRPr>
          </a:p>
        </p:txBody>
      </p:sp>
    </p:spTree>
    <p:extLst>
      <p:ext uri="{BB962C8B-B14F-4D97-AF65-F5344CB8AC3E}">
        <p14:creationId xmlns:p14="http://schemas.microsoft.com/office/powerpoint/2010/main" val="3673964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b="1" dirty="0"/>
              <a:t>Reverse Engineering in Software Development</a:t>
            </a:r>
            <a:br>
              <a:rPr lang="en-US" b="1" dirty="0"/>
            </a:br>
            <a:r>
              <a:rPr lang="en-US" b="1" dirty="0"/>
              <a:t>	</a:t>
            </a:r>
            <a:r>
              <a:rPr lang="en-US" dirty="0">
                <a:solidFill>
                  <a:srgbClr val="00B050"/>
                </a:solidFill>
              </a:rPr>
              <a:t>(cont’d)</a:t>
            </a:r>
            <a:endParaRPr lang="en-US" altLang="en-US" sz="2000" i="1" dirty="0">
              <a:solidFill>
                <a:srgbClr val="00B050"/>
              </a:solidFill>
            </a:endParaRPr>
          </a:p>
        </p:txBody>
      </p:sp>
      <p:sp>
        <p:nvSpPr>
          <p:cNvPr id="2" name="Content Placeholder 1"/>
          <p:cNvSpPr>
            <a:spLocks noGrp="1"/>
          </p:cNvSpPr>
          <p:nvPr>
            <p:ph idx="1"/>
          </p:nvPr>
        </p:nvSpPr>
        <p:spPr/>
        <p:txBody>
          <a:bodyPr/>
          <a:lstStyle/>
          <a:p>
            <a:r>
              <a:rPr lang="en-US" dirty="0">
                <a:effectLst>
                  <a:outerShdw blurRad="38100" dist="38100" dir="2700000" algn="tl">
                    <a:srgbClr val="000000">
                      <a:alpha val="43137"/>
                    </a:srgbClr>
                  </a:outerShdw>
                </a:effectLst>
              </a:rPr>
              <a:t>Legacy Software Maintenance, Re-engineering, and Evolution:</a:t>
            </a:r>
            <a:r>
              <a:rPr lang="en-US" i="1" dirty="0"/>
              <a:t> </a:t>
            </a:r>
          </a:p>
          <a:p>
            <a:pPr lvl="1"/>
            <a:r>
              <a:rPr lang="en-US" dirty="0"/>
              <a:t>Recover the design of legacy software modules when source is not available to make possible the maintenance, evolution, and reuse of the modules.</a:t>
            </a:r>
          </a:p>
          <a:p>
            <a:endParaRPr lang="en-US" dirty="0"/>
          </a:p>
          <a:p>
            <a:endParaRPr lang="en-US" dirty="0"/>
          </a:p>
        </p:txBody>
      </p:sp>
      <p:sp>
        <p:nvSpPr>
          <p:cNvPr id="6" name="Slide Number Placeholder 5"/>
          <p:cNvSpPr>
            <a:spLocks noGrp="1"/>
          </p:cNvSpPr>
          <p:nvPr>
            <p:ph type="sldNum" sz="quarter" idx="12"/>
          </p:nvPr>
        </p:nvSpPr>
        <p:spPr/>
        <p:txBody>
          <a:bodyPr/>
          <a:lstStyle/>
          <a:p>
            <a:fld id="{9F50DAE0-F6D5-476F-A3CE-96F23893B4CE}" type="slidenum">
              <a:rPr lang="en-US" altLang="en-US">
                <a:solidFill>
                  <a:srgbClr val="000000"/>
                </a:solidFill>
              </a:rPr>
              <a:pPr/>
              <a:t>11</a:t>
            </a:fld>
            <a:endParaRPr lang="en-US" altLang="en-US">
              <a:solidFill>
                <a:srgbClr val="000000"/>
              </a:solidFill>
            </a:endParaRPr>
          </a:p>
        </p:txBody>
      </p:sp>
    </p:spTree>
    <p:extLst>
      <p:ext uri="{BB962C8B-B14F-4D97-AF65-F5344CB8AC3E}">
        <p14:creationId xmlns:p14="http://schemas.microsoft.com/office/powerpoint/2010/main" val="1927223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Reverse Engineering in Software Development</a:t>
            </a:r>
            <a:br>
              <a:rPr lang="en-US" b="1" dirty="0"/>
            </a:br>
            <a:r>
              <a:rPr lang="en-US" b="1" dirty="0"/>
              <a:t>	</a:t>
            </a:r>
            <a:r>
              <a:rPr lang="en-US" dirty="0">
                <a:solidFill>
                  <a:srgbClr val="00B050"/>
                </a:solidFill>
              </a:rPr>
              <a:t>(cont’d)</a:t>
            </a:r>
          </a:p>
        </p:txBody>
      </p:sp>
      <p:sp>
        <p:nvSpPr>
          <p:cNvPr id="3" name="Content Placeholder 2"/>
          <p:cNvSpPr>
            <a:spLocks noGrp="1"/>
          </p:cNvSpPr>
          <p:nvPr>
            <p:ph idx="1"/>
          </p:nvPr>
        </p:nvSpPr>
        <p:spPr>
          <a:xfrm>
            <a:off x="1826684" y="1827213"/>
            <a:ext cx="9751483" cy="4530044"/>
          </a:xfrm>
        </p:spPr>
        <p:txBody>
          <a:bodyPr/>
          <a:lstStyle/>
          <a:p>
            <a:r>
              <a:rPr lang="en-US" dirty="0"/>
              <a:t>From the perspective of a software company, it is highly desirable that its products are difficult to pirate and reverse engineer.</a:t>
            </a:r>
          </a:p>
          <a:p>
            <a:pPr lvl="1"/>
            <a:r>
              <a:rPr lang="en-US" dirty="0"/>
              <a:t>Making software difficult to reverse engineer seems to conflict with the idea of being able to recover the software’s design later for maintenance and evolution.</a:t>
            </a:r>
          </a:p>
          <a:p>
            <a:pPr lvl="1"/>
            <a:r>
              <a:rPr lang="en-US" dirty="0"/>
              <a:t>Manufacturers usually don’t apply anti-reverse engineering transformations to software binaries until it is packaged for shipment to customers.</a:t>
            </a:r>
          </a:p>
          <a:p>
            <a:pPr lvl="1"/>
            <a:r>
              <a:rPr lang="en-US" dirty="0"/>
              <a:t>invest time in making software difficult to reverse engineer if there are algorithms that make the product stand out from the competition.</a:t>
            </a:r>
          </a:p>
          <a:p>
            <a:r>
              <a:rPr lang="en-US" dirty="0"/>
              <a:t>Making software difficult to pirate or reverse engineer is often a moving target and requires special skills and understanding on the part of the developer.</a:t>
            </a:r>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AA5CF44E-EC24-4B86-B31C-52FA5D2011B1}" type="slidenum">
              <a:rPr lang="en-US" altLang="en-US" smtClean="0">
                <a:solidFill>
                  <a:srgbClr val="000000"/>
                </a:solidFill>
              </a:rPr>
              <a:pPr/>
              <a:t>12</a:t>
            </a:fld>
            <a:endParaRPr lang="en-US" altLang="en-US">
              <a:solidFill>
                <a:srgbClr val="000000"/>
              </a:solidFill>
            </a:endParaRPr>
          </a:p>
        </p:txBody>
      </p:sp>
    </p:spTree>
    <p:extLst>
      <p:ext uri="{BB962C8B-B14F-4D97-AF65-F5344CB8AC3E}">
        <p14:creationId xmlns:p14="http://schemas.microsoft.com/office/powerpoint/2010/main" val="1794157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Reverse Engineering in Software Security</a:t>
            </a:r>
            <a:br>
              <a:rPr lang="en-US" b="1" dirty="0"/>
            </a:br>
            <a:r>
              <a:rPr lang="en-US" b="1" dirty="0"/>
              <a:t>	</a:t>
            </a:r>
            <a:r>
              <a:rPr lang="en-US" dirty="0">
                <a:solidFill>
                  <a:srgbClr val="00B050"/>
                </a:solidFill>
              </a:rPr>
              <a:t>(cont’d)</a:t>
            </a:r>
          </a:p>
        </p:txBody>
      </p:sp>
      <p:sp>
        <p:nvSpPr>
          <p:cNvPr id="3" name="Content Placeholder 2"/>
          <p:cNvSpPr>
            <a:spLocks noGrp="1"/>
          </p:cNvSpPr>
          <p:nvPr>
            <p:ph idx="1"/>
          </p:nvPr>
        </p:nvSpPr>
        <p:spPr>
          <a:xfrm>
            <a:off x="1826684" y="1827213"/>
            <a:ext cx="9751483" cy="4530044"/>
          </a:xfrm>
        </p:spPr>
        <p:txBody>
          <a:bodyPr/>
          <a:lstStyle/>
          <a:p>
            <a:r>
              <a:rPr lang="en-US" dirty="0"/>
              <a:t>[</a:t>
            </a:r>
            <a:r>
              <a:rPr lang="en-US" dirty="0">
                <a:hlinkClick r:id="rId2"/>
              </a:rPr>
              <a:t>3</a:t>
            </a:r>
            <a:r>
              <a:rPr lang="en-US" dirty="0"/>
              <a:t>] “to defeat a crook you have to think like one.” </a:t>
            </a:r>
          </a:p>
          <a:p>
            <a:pPr lvl="1"/>
            <a:r>
              <a:rPr lang="en-US" dirty="0"/>
              <a:t>By reverse engineering viruses or other malicious software, programmers can learn their inner workings and witness first-hand how vulnerabilities find their way into computer programs.</a:t>
            </a:r>
          </a:p>
          <a:p>
            <a:r>
              <a:rPr lang="en-US" dirty="0"/>
              <a:t>Interpreted languages like Java, JavaScript, Python…, which do not require programmers to manage low-level system details, have become ubiquitous.</a:t>
            </a:r>
          </a:p>
          <a:p>
            <a:pPr lvl="1"/>
            <a:r>
              <a:rPr lang="en-US" dirty="0"/>
              <a:t>In favor of productivity, programmers have increasingly lost touch with what happens in a system during execution of programs.</a:t>
            </a:r>
          </a:p>
          <a:p>
            <a:endParaRPr lang="en-US" dirty="0"/>
          </a:p>
          <a:p>
            <a:pPr lvl="1"/>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AA5CF44E-EC24-4B86-B31C-52FA5D2011B1}" type="slidenum">
              <a:rPr lang="en-US" altLang="en-US" smtClean="0">
                <a:solidFill>
                  <a:srgbClr val="000000"/>
                </a:solidFill>
              </a:rPr>
              <a:pPr/>
              <a:t>13</a:t>
            </a:fld>
            <a:endParaRPr lang="en-US" altLang="en-US">
              <a:solidFill>
                <a:srgbClr val="000000"/>
              </a:solidFill>
            </a:endParaRPr>
          </a:p>
        </p:txBody>
      </p:sp>
    </p:spTree>
    <p:extLst>
      <p:ext uri="{BB962C8B-B14F-4D97-AF65-F5344CB8AC3E}">
        <p14:creationId xmlns:p14="http://schemas.microsoft.com/office/powerpoint/2010/main" val="3369271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b="1" dirty="0"/>
              <a:t>Reverse Engineering in Software Security</a:t>
            </a:r>
            <a:br>
              <a:rPr lang="en-US" b="1" dirty="0"/>
            </a:br>
            <a:r>
              <a:rPr lang="en-US" b="1" dirty="0"/>
              <a:t>	</a:t>
            </a:r>
            <a:r>
              <a:rPr lang="en-US" dirty="0">
                <a:solidFill>
                  <a:srgbClr val="00B050"/>
                </a:solidFill>
              </a:rPr>
              <a:t>(cont’d)</a:t>
            </a:r>
            <a:endParaRPr lang="en-US" altLang="en-US" sz="2000" i="1" dirty="0">
              <a:solidFill>
                <a:srgbClr val="00B050"/>
              </a:solidFill>
            </a:endParaRPr>
          </a:p>
        </p:txBody>
      </p:sp>
      <p:sp>
        <p:nvSpPr>
          <p:cNvPr id="6" name="Slide Number Placeholder 5"/>
          <p:cNvSpPr>
            <a:spLocks noGrp="1"/>
          </p:cNvSpPr>
          <p:nvPr>
            <p:ph type="sldNum" sz="quarter" idx="12"/>
          </p:nvPr>
        </p:nvSpPr>
        <p:spPr/>
        <p:txBody>
          <a:bodyPr/>
          <a:lstStyle/>
          <a:p>
            <a:fld id="{50F8F95E-2603-44FC-95F7-FDC6B3532047}" type="slidenum">
              <a:rPr lang="en-US" altLang="en-US">
                <a:solidFill>
                  <a:srgbClr val="000000"/>
                </a:solidFill>
              </a:rPr>
              <a:pPr/>
              <a:t>14</a:t>
            </a:fld>
            <a:endParaRPr lang="en-US" altLang="en-US">
              <a:solidFill>
                <a:srgbClr val="000000"/>
              </a:solidFill>
            </a:endParaRPr>
          </a:p>
        </p:txBody>
      </p:sp>
      <p:sp>
        <p:nvSpPr>
          <p:cNvPr id="95236" name="Text Box 4"/>
          <p:cNvSpPr txBox="1">
            <a:spLocks noChangeArrowheads="1"/>
          </p:cNvSpPr>
          <p:nvPr/>
        </p:nvSpPr>
        <p:spPr bwMode="auto">
          <a:xfrm>
            <a:off x="2667000" y="6248400"/>
            <a:ext cx="7543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r>
              <a:rPr lang="en-US" altLang="en-US" sz="1400" b="1">
                <a:solidFill>
                  <a:srgbClr val="000000"/>
                </a:solidFill>
              </a:rPr>
              <a:t>Security-related software reverse engineering scenarios.</a:t>
            </a:r>
          </a:p>
        </p:txBody>
      </p:sp>
      <p:pic>
        <p:nvPicPr>
          <p:cNvPr id="95238"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2300" y="1904206"/>
            <a:ext cx="6553200" cy="403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47945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b="1" dirty="0"/>
              <a:t>Reverse Engineering in Software Security</a:t>
            </a:r>
            <a:br>
              <a:rPr lang="en-US" b="1" dirty="0"/>
            </a:br>
            <a:r>
              <a:rPr lang="en-US" b="1" dirty="0"/>
              <a:t>	</a:t>
            </a:r>
            <a:r>
              <a:rPr lang="en-US" dirty="0">
                <a:solidFill>
                  <a:srgbClr val="00B050"/>
                </a:solidFill>
              </a:rPr>
              <a:t>(cont’d)</a:t>
            </a:r>
            <a:endParaRPr lang="en-US" altLang="en-US" sz="2000" i="1" dirty="0">
              <a:solidFill>
                <a:srgbClr val="00B050"/>
              </a:solidFill>
            </a:endParaRPr>
          </a:p>
        </p:txBody>
      </p:sp>
      <p:sp>
        <p:nvSpPr>
          <p:cNvPr id="2" name="Content Placeholder 1"/>
          <p:cNvSpPr>
            <a:spLocks noGrp="1"/>
          </p:cNvSpPr>
          <p:nvPr>
            <p:ph idx="1"/>
          </p:nvPr>
        </p:nvSpPr>
        <p:spPr/>
        <p:txBody>
          <a:bodyPr/>
          <a:lstStyle/>
          <a:p>
            <a:r>
              <a:rPr lang="en-US" dirty="0">
                <a:effectLst>
                  <a:outerShdw blurRad="38100" dist="38100" dir="2700000" algn="tl">
                    <a:srgbClr val="000000">
                      <a:alpha val="43137"/>
                    </a:srgbClr>
                  </a:outerShdw>
                </a:effectLst>
              </a:rPr>
              <a:t>Detecting and Neutralizing Viruses and Malware:</a:t>
            </a:r>
            <a:r>
              <a:rPr lang="en-US" i="1" dirty="0"/>
              <a:t> </a:t>
            </a:r>
          </a:p>
          <a:p>
            <a:pPr lvl="1"/>
            <a:r>
              <a:rPr lang="en-US" dirty="0"/>
              <a:t>Detect, analyze, or neutralize (clean) malware, viruses, spyware, and adware.</a:t>
            </a:r>
          </a:p>
          <a:p>
            <a:r>
              <a:rPr lang="en-US" dirty="0">
                <a:effectLst>
                  <a:outerShdw blurRad="38100" dist="38100" dir="2700000" algn="tl">
                    <a:srgbClr val="000000">
                      <a:alpha val="43137"/>
                    </a:srgbClr>
                  </a:outerShdw>
                </a:effectLst>
              </a:rPr>
              <a:t>Testing Cryptographic Algorithms for Weaknesses:</a:t>
            </a:r>
            <a:r>
              <a:rPr lang="en-US" i="1" dirty="0"/>
              <a:t> </a:t>
            </a:r>
          </a:p>
          <a:p>
            <a:pPr lvl="1"/>
            <a:r>
              <a:rPr lang="en-US" dirty="0"/>
              <a:t>Test the level of data security provided by a given cryptographic algorithm by analyzing it for weaknesses.</a:t>
            </a:r>
          </a:p>
          <a:p>
            <a:r>
              <a:rPr lang="en-US" dirty="0">
                <a:effectLst>
                  <a:outerShdw blurRad="38100" dist="38100" dir="2700000" algn="tl">
                    <a:srgbClr val="000000">
                      <a:alpha val="43137"/>
                    </a:srgbClr>
                  </a:outerShdw>
                </a:effectLst>
              </a:rPr>
              <a:t>Testing DRM or License Protection (anti-reversing): </a:t>
            </a:r>
          </a:p>
          <a:p>
            <a:pPr lvl="1"/>
            <a:r>
              <a:rPr lang="en-US" dirty="0"/>
              <a:t>Protect software and media digital-rights through application and testing of anti-reversing techniques.</a:t>
            </a:r>
          </a:p>
          <a:p>
            <a:endParaRPr lang="en-US" dirty="0"/>
          </a:p>
        </p:txBody>
      </p:sp>
      <p:sp>
        <p:nvSpPr>
          <p:cNvPr id="6" name="Slide Number Placeholder 5"/>
          <p:cNvSpPr>
            <a:spLocks noGrp="1"/>
          </p:cNvSpPr>
          <p:nvPr>
            <p:ph type="sldNum" sz="quarter" idx="12"/>
          </p:nvPr>
        </p:nvSpPr>
        <p:spPr/>
        <p:txBody>
          <a:bodyPr/>
          <a:lstStyle/>
          <a:p>
            <a:fld id="{9F50DAE0-F6D5-476F-A3CE-96F23893B4CE}" type="slidenum">
              <a:rPr lang="en-US" altLang="en-US">
                <a:solidFill>
                  <a:srgbClr val="000000"/>
                </a:solidFill>
              </a:rPr>
              <a:pPr/>
              <a:t>15</a:t>
            </a:fld>
            <a:endParaRPr lang="en-US" altLang="en-US">
              <a:solidFill>
                <a:srgbClr val="000000"/>
              </a:solidFill>
            </a:endParaRPr>
          </a:p>
        </p:txBody>
      </p:sp>
    </p:spTree>
    <p:extLst>
      <p:ext uri="{BB962C8B-B14F-4D97-AF65-F5344CB8AC3E}">
        <p14:creationId xmlns:p14="http://schemas.microsoft.com/office/powerpoint/2010/main" val="324166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b="1" dirty="0"/>
              <a:t>Reverse Engineering in Software Security</a:t>
            </a:r>
            <a:br>
              <a:rPr lang="en-US" b="1" dirty="0"/>
            </a:br>
            <a:r>
              <a:rPr lang="en-US" b="1" dirty="0"/>
              <a:t>	</a:t>
            </a:r>
            <a:r>
              <a:rPr lang="en-US" dirty="0">
                <a:solidFill>
                  <a:srgbClr val="00B050"/>
                </a:solidFill>
              </a:rPr>
              <a:t>(cont’d)</a:t>
            </a:r>
            <a:endParaRPr lang="en-US" altLang="en-US" sz="2000" i="1" dirty="0">
              <a:solidFill>
                <a:srgbClr val="00B050"/>
              </a:solidFill>
            </a:endParaRPr>
          </a:p>
        </p:txBody>
      </p:sp>
      <p:sp>
        <p:nvSpPr>
          <p:cNvPr id="2" name="Content Placeholder 1"/>
          <p:cNvSpPr>
            <a:spLocks noGrp="1"/>
          </p:cNvSpPr>
          <p:nvPr>
            <p:ph idx="1"/>
          </p:nvPr>
        </p:nvSpPr>
        <p:spPr/>
        <p:txBody>
          <a:bodyPr/>
          <a:lstStyle/>
          <a:p>
            <a:r>
              <a:rPr lang="en-US" dirty="0">
                <a:effectLst>
                  <a:outerShdw blurRad="38100" dist="38100" dir="2700000" algn="tl">
                    <a:srgbClr val="000000">
                      <a:alpha val="43137"/>
                    </a:srgbClr>
                  </a:outerShdw>
                </a:effectLst>
              </a:rPr>
              <a:t>Auditing the Security of Program Binaries: </a:t>
            </a:r>
          </a:p>
          <a:p>
            <a:pPr lvl="1"/>
            <a:r>
              <a:rPr lang="en-US" dirty="0"/>
              <a:t>Audit a program for security vulnerabilities without access to the source code by scanning instruction sequences for potential exploits.</a:t>
            </a:r>
          </a:p>
        </p:txBody>
      </p:sp>
      <p:sp>
        <p:nvSpPr>
          <p:cNvPr id="6" name="Slide Number Placeholder 5"/>
          <p:cNvSpPr>
            <a:spLocks noGrp="1"/>
          </p:cNvSpPr>
          <p:nvPr>
            <p:ph type="sldNum" sz="quarter" idx="12"/>
          </p:nvPr>
        </p:nvSpPr>
        <p:spPr/>
        <p:txBody>
          <a:bodyPr/>
          <a:lstStyle/>
          <a:p>
            <a:fld id="{9F50DAE0-F6D5-476F-A3CE-96F23893B4CE}" type="slidenum">
              <a:rPr lang="en-US" altLang="en-US">
                <a:solidFill>
                  <a:srgbClr val="000000"/>
                </a:solidFill>
              </a:rPr>
              <a:pPr/>
              <a:t>16</a:t>
            </a:fld>
            <a:endParaRPr lang="en-US" altLang="en-US">
              <a:solidFill>
                <a:srgbClr val="000000"/>
              </a:solidFill>
            </a:endParaRPr>
          </a:p>
        </p:txBody>
      </p:sp>
    </p:spTree>
    <p:extLst>
      <p:ext uri="{BB962C8B-B14F-4D97-AF65-F5344CB8AC3E}">
        <p14:creationId xmlns:p14="http://schemas.microsoft.com/office/powerpoint/2010/main" val="24186589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1567E6C3-EB3A-4763-BFD6-82A9AC6EE7BE}" type="slidenum">
              <a:rPr lang="en-US" altLang="en-US" smtClean="0">
                <a:solidFill>
                  <a:srgbClr val="000000"/>
                </a:solidFill>
              </a:rPr>
              <a:pPr/>
              <a:t>17</a:t>
            </a:fld>
            <a:endParaRPr lang="en-US" altLang="en-US" dirty="0">
              <a:solidFill>
                <a:srgbClr val="000000"/>
              </a:solidFill>
            </a:endParaRPr>
          </a:p>
        </p:txBody>
      </p:sp>
      <p:sp>
        <p:nvSpPr>
          <p:cNvPr id="5" name="Rectangle 4"/>
          <p:cNvSpPr/>
          <p:nvPr/>
        </p:nvSpPr>
        <p:spPr>
          <a:xfrm>
            <a:off x="5278310" y="2967335"/>
            <a:ext cx="1635384" cy="923330"/>
          </a:xfrm>
          <a:prstGeom prst="rect">
            <a:avLst/>
          </a:prstGeom>
          <a:noFill/>
        </p:spPr>
        <p:txBody>
          <a:bodyPr wrap="none" lIns="91440" tIns="45720" rIns="91440" bIns="45720">
            <a:spAutoFit/>
          </a:bodyPr>
          <a:lstStyle/>
          <a:p>
            <a:pPr algn="ctr"/>
            <a:r>
              <a:rPr lang="en-US" sz="5400" b="1" cap="none" spc="0" dirty="0">
                <a:ln w="22225">
                  <a:solidFill>
                    <a:schemeClr val="accent2"/>
                  </a:solidFill>
                  <a:prstDash val="solid"/>
                </a:ln>
                <a:solidFill>
                  <a:schemeClr val="accent2">
                    <a:lumMod val="40000"/>
                    <a:lumOff val="60000"/>
                  </a:schemeClr>
                </a:solidFill>
                <a:effectLst/>
              </a:rPr>
              <a:t>End</a:t>
            </a:r>
          </a:p>
        </p:txBody>
      </p:sp>
    </p:spTree>
    <p:extLst>
      <p:ext uri="{BB962C8B-B14F-4D97-AF65-F5344CB8AC3E}">
        <p14:creationId xmlns:p14="http://schemas.microsoft.com/office/powerpoint/2010/main" val="2968169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Introduction to Software Reverse Engineering</a:t>
            </a:r>
            <a:br>
              <a:rPr lang="en-US" dirty="0"/>
            </a:br>
            <a:endParaRPr lang="en-US" dirty="0"/>
          </a:p>
        </p:txBody>
      </p:sp>
      <p:sp>
        <p:nvSpPr>
          <p:cNvPr id="3" name="Content Placeholder 2"/>
          <p:cNvSpPr>
            <a:spLocks noGrp="1"/>
          </p:cNvSpPr>
          <p:nvPr>
            <p:ph idx="1"/>
          </p:nvPr>
        </p:nvSpPr>
        <p:spPr/>
        <p:txBody>
          <a:bodyPr/>
          <a:lstStyle/>
          <a:p>
            <a:r>
              <a:rPr lang="en-US" dirty="0"/>
              <a:t>From very early on in life we engage in constant investigation of existing things to understand how and even why they work. </a:t>
            </a:r>
          </a:p>
          <a:p>
            <a:r>
              <a:rPr lang="en-US" dirty="0"/>
              <a:t>Software Reverse Engineering (SRE) calls upon this investigative nature when one needs to learn how and why, often in the absence of adequate documentation, an existing piece of software—helpful or malicious—works.</a:t>
            </a:r>
          </a:p>
          <a:p>
            <a:r>
              <a:rPr lang="en-US" dirty="0"/>
              <a:t>More formally, SRE can be described as the practice of analyzing a software system to create abstractions that identify the individual components and their dependencies, and, if possible, the overall system architecture.</a:t>
            </a:r>
          </a:p>
          <a:p>
            <a:r>
              <a:rPr lang="en-US" dirty="0"/>
              <a:t>Once the components and design of an existing system have been recovered, it becomes possible to repair and even enhance/replace them.</a:t>
            </a:r>
          </a:p>
        </p:txBody>
      </p:sp>
      <p:sp>
        <p:nvSpPr>
          <p:cNvPr id="4" name="Slide Number Placeholder 3"/>
          <p:cNvSpPr>
            <a:spLocks noGrp="1"/>
          </p:cNvSpPr>
          <p:nvPr>
            <p:ph type="sldNum" sz="quarter" idx="12"/>
          </p:nvPr>
        </p:nvSpPr>
        <p:spPr/>
        <p:txBody>
          <a:bodyPr/>
          <a:lstStyle/>
          <a:p>
            <a:fld id="{AA5CF44E-EC24-4B86-B31C-52FA5D2011B1}" type="slidenum">
              <a:rPr lang="en-US" altLang="en-US" smtClean="0">
                <a:solidFill>
                  <a:srgbClr val="000000"/>
                </a:solidFill>
              </a:rPr>
              <a:pPr/>
              <a:t>2</a:t>
            </a:fld>
            <a:endParaRPr lang="en-US" altLang="en-US">
              <a:solidFill>
                <a:srgbClr val="000000"/>
              </a:solidFill>
            </a:endParaRPr>
          </a:p>
        </p:txBody>
      </p:sp>
    </p:spTree>
    <p:extLst>
      <p:ext uri="{BB962C8B-B14F-4D97-AF65-F5344CB8AC3E}">
        <p14:creationId xmlns:p14="http://schemas.microsoft.com/office/powerpoint/2010/main" val="314770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Introduction to Software Reverse Engineering</a:t>
            </a:r>
            <a:br>
              <a:rPr lang="en-US" b="1" dirty="0"/>
            </a:br>
            <a:r>
              <a:rPr lang="en-US" b="1" dirty="0"/>
              <a:t>	</a:t>
            </a:r>
            <a:r>
              <a:rPr lang="en-US" dirty="0">
                <a:solidFill>
                  <a:srgbClr val="00B050"/>
                </a:solidFill>
              </a:rPr>
              <a:t>(cont’d)</a:t>
            </a:r>
          </a:p>
        </p:txBody>
      </p:sp>
      <p:sp>
        <p:nvSpPr>
          <p:cNvPr id="3" name="Content Placeholder 2"/>
          <p:cNvSpPr>
            <a:spLocks noGrp="1"/>
          </p:cNvSpPr>
          <p:nvPr>
            <p:ph idx="1"/>
          </p:nvPr>
        </p:nvSpPr>
        <p:spPr>
          <a:xfrm>
            <a:off x="1826684" y="1827213"/>
            <a:ext cx="9751483" cy="4510766"/>
          </a:xfrm>
        </p:spPr>
        <p:txBody>
          <a:bodyPr/>
          <a:lstStyle/>
          <a:p>
            <a:r>
              <a:rPr lang="en-US" dirty="0"/>
              <a:t>In the early nineties, the Y2K problem spurred the need for the development of tools that could read large amounts of source or binary code for the 2-digit year vulnerability.</a:t>
            </a:r>
          </a:p>
          <a:p>
            <a:r>
              <a:rPr lang="en-US" dirty="0"/>
              <a:t>in the mid to late nineties, the adoption of the Internet by businesses brought about the need to understand in-house legacy systems so that the information held within them could be made available on the Web.</a:t>
            </a:r>
          </a:p>
          <a:p>
            <a:pPr>
              <a:buClr>
                <a:schemeClr val="accent6"/>
              </a:buClr>
              <a:buFont typeface="Wingdings" panose="05000000000000000000" pitchFamily="2" charset="2"/>
              <a:buChar char="v"/>
            </a:pPr>
            <a:r>
              <a:rPr lang="en-US" dirty="0"/>
              <a:t>Today, expertise in legacy programming languages and systems is becoming scarce, prompting the creation and use of coding assistants that leverage generative AI for modernization efforts. </a:t>
            </a:r>
          </a:p>
          <a:p>
            <a:pPr>
              <a:buClr>
                <a:schemeClr val="accent6"/>
              </a:buClr>
              <a:buFont typeface="Wingdings" panose="05000000000000000000" pitchFamily="2" charset="2"/>
              <a:buChar char="v"/>
            </a:pPr>
            <a:r>
              <a:rPr lang="en-US" dirty="0"/>
              <a:t>For example, IBM's watsonx Code Assistant for Z (WCA4Z) facilitates the conversion of COBOL code into equivalent Java, including subsystem-specific elements like CICS, IMS, and Db2.</a:t>
            </a:r>
          </a:p>
          <a:p>
            <a:endParaRPr lang="en-US" dirty="0"/>
          </a:p>
        </p:txBody>
      </p:sp>
      <p:sp>
        <p:nvSpPr>
          <p:cNvPr id="4" name="Slide Number Placeholder 3"/>
          <p:cNvSpPr>
            <a:spLocks noGrp="1"/>
          </p:cNvSpPr>
          <p:nvPr>
            <p:ph type="sldNum" sz="quarter" idx="12"/>
          </p:nvPr>
        </p:nvSpPr>
        <p:spPr/>
        <p:txBody>
          <a:bodyPr/>
          <a:lstStyle/>
          <a:p>
            <a:fld id="{AA5CF44E-EC24-4B86-B31C-52FA5D2011B1}" type="slidenum">
              <a:rPr lang="en-US" altLang="en-US" smtClean="0">
                <a:solidFill>
                  <a:srgbClr val="000000"/>
                </a:solidFill>
              </a:rPr>
              <a:pPr/>
              <a:t>3</a:t>
            </a:fld>
            <a:endParaRPr lang="en-US" altLang="en-US">
              <a:solidFill>
                <a:srgbClr val="000000"/>
              </a:solidFill>
            </a:endParaRPr>
          </a:p>
        </p:txBody>
      </p:sp>
      <p:sp>
        <p:nvSpPr>
          <p:cNvPr id="5" name="Speech Bubble: Rectangle with Corners Rounded 4">
            <a:extLst>
              <a:ext uri="{FF2B5EF4-FFF2-40B4-BE49-F238E27FC236}">
                <a16:creationId xmlns:a16="http://schemas.microsoft.com/office/drawing/2014/main" id="{8643E696-E95C-FCB6-5D7B-2A08D5E5D3F4}"/>
              </a:ext>
            </a:extLst>
          </p:cNvPr>
          <p:cNvSpPr/>
          <p:nvPr/>
        </p:nvSpPr>
        <p:spPr bwMode="auto">
          <a:xfrm>
            <a:off x="260382" y="3726609"/>
            <a:ext cx="1400894" cy="844599"/>
          </a:xfrm>
          <a:prstGeom prst="wedgeRoundRectCallout">
            <a:avLst>
              <a:gd name="adj1" fmla="val 33719"/>
              <a:gd name="adj2" fmla="val 72417"/>
              <a:gd name="adj3" fmla="val 16667"/>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Verdana" panose="020B0604030504040204" pitchFamily="34" charset="0"/>
              </a:rPr>
              <a:t>What’s changed?</a:t>
            </a:r>
          </a:p>
        </p:txBody>
      </p:sp>
    </p:spTree>
    <p:extLst>
      <p:ext uri="{BB962C8B-B14F-4D97-AF65-F5344CB8AC3E}">
        <p14:creationId xmlns:p14="http://schemas.microsoft.com/office/powerpoint/2010/main" val="1373419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Introduction to Software Reverse Engineering</a:t>
            </a:r>
            <a:br>
              <a:rPr lang="en-US" b="1" dirty="0"/>
            </a:br>
            <a:r>
              <a:rPr lang="en-US" b="1" dirty="0"/>
              <a:t>	</a:t>
            </a:r>
            <a:r>
              <a:rPr lang="en-US" dirty="0">
                <a:solidFill>
                  <a:srgbClr val="00B050"/>
                </a:solidFill>
              </a:rPr>
              <a:t>(cont’d)</a:t>
            </a:r>
          </a:p>
        </p:txBody>
      </p:sp>
      <p:sp>
        <p:nvSpPr>
          <p:cNvPr id="3" name="Content Placeholder 2"/>
          <p:cNvSpPr>
            <a:spLocks noGrp="1"/>
          </p:cNvSpPr>
          <p:nvPr>
            <p:ph idx="1"/>
          </p:nvPr>
        </p:nvSpPr>
        <p:spPr>
          <a:xfrm>
            <a:off x="1826684" y="1827213"/>
            <a:ext cx="9751483" cy="4643256"/>
          </a:xfrm>
        </p:spPr>
        <p:txBody>
          <a:bodyPr/>
          <a:lstStyle/>
          <a:p>
            <a:r>
              <a:rPr lang="en-US" dirty="0"/>
              <a:t>Today's technology often becomes tomorrow's legacy system, emphasizing the importance of good documentation for all software. However, documentation alone cannot fully eliminate the need for SRE.</a:t>
            </a:r>
          </a:p>
          <a:p>
            <a:r>
              <a:rPr lang="en-US" dirty="0"/>
              <a:t>The vision is to incrementally incorporate Software Reverse Engineering (SRE) into normal development, or "forward engineering," to ensure critical system details—such as architecture, design constraints, and trade-offs—are well-documented and not confined to a developer's memory [</a:t>
            </a:r>
            <a:r>
              <a:rPr lang="en-US" dirty="0">
                <a:hlinkClick r:id="rId2"/>
              </a:rPr>
              <a:t>1</a:t>
            </a:r>
            <a:r>
              <a:rPr lang="en-US" dirty="0"/>
              <a:t>].</a:t>
            </a:r>
          </a:p>
          <a:p>
            <a:pPr>
              <a:buClr>
                <a:schemeClr val="accent6"/>
              </a:buClr>
              <a:buFont typeface="Wingdings" panose="05000000000000000000" pitchFamily="2" charset="2"/>
              <a:buChar char="v"/>
            </a:pPr>
            <a:r>
              <a:rPr lang="en-US" dirty="0"/>
              <a:t>Today, code explanation tools powered by generative AI are being used to document software either during development or retroactively.</a:t>
            </a:r>
          </a:p>
          <a:p>
            <a:pPr>
              <a:buClr>
                <a:schemeClr val="accent6"/>
              </a:buClr>
              <a:buFont typeface="Wingdings" panose="05000000000000000000" pitchFamily="2" charset="2"/>
              <a:buChar char="v"/>
            </a:pPr>
            <a:r>
              <a:rPr lang="en-US" dirty="0"/>
              <a:t>For example, IBM’s watsonx Code Assistant can explain and document both legacy and modern code written in various programming languages.</a:t>
            </a:r>
          </a:p>
          <a:p>
            <a:endParaRPr lang="en-US" dirty="0"/>
          </a:p>
        </p:txBody>
      </p:sp>
      <p:sp>
        <p:nvSpPr>
          <p:cNvPr id="4" name="Slide Number Placeholder 3"/>
          <p:cNvSpPr>
            <a:spLocks noGrp="1"/>
          </p:cNvSpPr>
          <p:nvPr>
            <p:ph type="sldNum" sz="quarter" idx="12"/>
          </p:nvPr>
        </p:nvSpPr>
        <p:spPr/>
        <p:txBody>
          <a:bodyPr/>
          <a:lstStyle/>
          <a:p>
            <a:fld id="{AA5CF44E-EC24-4B86-B31C-52FA5D2011B1}" type="slidenum">
              <a:rPr lang="en-US" altLang="en-US" smtClean="0">
                <a:solidFill>
                  <a:srgbClr val="000000"/>
                </a:solidFill>
              </a:rPr>
              <a:pPr/>
              <a:t>4</a:t>
            </a:fld>
            <a:endParaRPr lang="en-US" altLang="en-US">
              <a:solidFill>
                <a:srgbClr val="000000"/>
              </a:solidFill>
            </a:endParaRPr>
          </a:p>
        </p:txBody>
      </p:sp>
      <p:sp>
        <p:nvSpPr>
          <p:cNvPr id="5" name="Speech Bubble: Rectangle with Corners Rounded 4">
            <a:extLst>
              <a:ext uri="{FF2B5EF4-FFF2-40B4-BE49-F238E27FC236}">
                <a16:creationId xmlns:a16="http://schemas.microsoft.com/office/drawing/2014/main" id="{0E75E46B-4ABB-6347-CB53-B82C50407849}"/>
              </a:ext>
            </a:extLst>
          </p:cNvPr>
          <p:cNvSpPr/>
          <p:nvPr/>
        </p:nvSpPr>
        <p:spPr bwMode="auto">
          <a:xfrm>
            <a:off x="288301" y="3796412"/>
            <a:ext cx="1400894" cy="844599"/>
          </a:xfrm>
          <a:prstGeom prst="wedgeRoundRectCallout">
            <a:avLst>
              <a:gd name="adj1" fmla="val 33719"/>
              <a:gd name="adj2" fmla="val 72417"/>
              <a:gd name="adj3" fmla="val 16667"/>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Verdana" panose="020B0604030504040204" pitchFamily="34" charset="0"/>
              </a:rPr>
              <a:t>What’s changed?</a:t>
            </a:r>
          </a:p>
        </p:txBody>
      </p:sp>
    </p:spTree>
    <p:extLst>
      <p:ext uri="{BB962C8B-B14F-4D97-AF65-F5344CB8AC3E}">
        <p14:creationId xmlns:p14="http://schemas.microsoft.com/office/powerpoint/2010/main" val="2895864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Reverse Engineering in Software Development</a:t>
            </a:r>
            <a:br>
              <a:rPr lang="en-US" b="1"/>
            </a:br>
            <a:endParaRPr lang="en-US"/>
          </a:p>
        </p:txBody>
      </p:sp>
      <p:sp>
        <p:nvSpPr>
          <p:cNvPr id="3" name="Content Placeholder 2"/>
          <p:cNvSpPr>
            <a:spLocks noGrp="1"/>
          </p:cNvSpPr>
          <p:nvPr>
            <p:ph idx="1"/>
          </p:nvPr>
        </p:nvSpPr>
        <p:spPr/>
        <p:txBody>
          <a:bodyPr/>
          <a:lstStyle/>
          <a:p>
            <a:r>
              <a:rPr lang="en-US" dirty="0"/>
              <a:t>While a great deal of software that has been written is no longer in use, a considerable amount has survived for decades and continues to run the global economy.</a:t>
            </a:r>
          </a:p>
          <a:p>
            <a:r>
              <a:rPr lang="en-US" dirty="0"/>
              <a:t>The reality of the situation is that 70% of the source code in the entire world is written in COBOL. Compounding the situation is the fact that a great deal of legacy code is poorly designed and documented.</a:t>
            </a:r>
          </a:p>
          <a:p>
            <a:r>
              <a:rPr lang="en-US" dirty="0"/>
              <a:t>COBOL programs are in use globally in governmental and military agencies, in commercial enterprises, and on operating systems such as IBM's z/OS®, Microsoft's Windows®, and the POSIX families (Unix/Linux etc.) [</a:t>
            </a:r>
            <a:r>
              <a:rPr lang="en-US" dirty="0">
                <a:hlinkClick r:id="rId2"/>
              </a:rPr>
              <a:t>6</a:t>
            </a:r>
            <a:r>
              <a:rPr lang="en-US" dirty="0"/>
              <a:t>].</a:t>
            </a:r>
          </a:p>
          <a:p>
            <a:pPr>
              <a:buClr>
                <a:schemeClr val="accent6"/>
              </a:buClr>
              <a:buFont typeface="Wingdings" panose="05000000000000000000" pitchFamily="2" charset="2"/>
              <a:buChar char="v"/>
            </a:pPr>
            <a:r>
              <a:rPr lang="en-US" dirty="0"/>
              <a:t>Enterprises are rapidly identifying low- to medium-risk applications that can be translated into modern languages or platforms with the help of generative AI.</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AA5CF44E-EC24-4B86-B31C-52FA5D2011B1}" type="slidenum">
              <a:rPr lang="en-US" altLang="en-US" smtClean="0">
                <a:solidFill>
                  <a:srgbClr val="000000"/>
                </a:solidFill>
              </a:rPr>
              <a:pPr/>
              <a:t>5</a:t>
            </a:fld>
            <a:endParaRPr lang="en-US" altLang="en-US">
              <a:solidFill>
                <a:srgbClr val="000000"/>
              </a:solidFill>
            </a:endParaRPr>
          </a:p>
        </p:txBody>
      </p:sp>
      <p:sp>
        <p:nvSpPr>
          <p:cNvPr id="5" name="Speech Bubble: Rectangle with Corners Rounded 4">
            <a:extLst>
              <a:ext uri="{FF2B5EF4-FFF2-40B4-BE49-F238E27FC236}">
                <a16:creationId xmlns:a16="http://schemas.microsoft.com/office/drawing/2014/main" id="{EBED9C76-90EA-367E-FC4E-9BC19B273188}"/>
              </a:ext>
            </a:extLst>
          </p:cNvPr>
          <p:cNvSpPr/>
          <p:nvPr/>
        </p:nvSpPr>
        <p:spPr bwMode="auto">
          <a:xfrm>
            <a:off x="253399" y="4410665"/>
            <a:ext cx="1400894" cy="844599"/>
          </a:xfrm>
          <a:prstGeom prst="wedgeRoundRectCallout">
            <a:avLst>
              <a:gd name="adj1" fmla="val 33719"/>
              <a:gd name="adj2" fmla="val 72417"/>
              <a:gd name="adj3" fmla="val 16667"/>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Verdana" panose="020B0604030504040204" pitchFamily="34" charset="0"/>
              </a:rPr>
              <a:t>What’s changed?</a:t>
            </a:r>
          </a:p>
        </p:txBody>
      </p:sp>
    </p:spTree>
    <p:extLst>
      <p:ext uri="{BB962C8B-B14F-4D97-AF65-F5344CB8AC3E}">
        <p14:creationId xmlns:p14="http://schemas.microsoft.com/office/powerpoint/2010/main" val="4156028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Reverse Engineering in Software Development</a:t>
            </a:r>
            <a:br>
              <a:rPr lang="en-US" b="1" dirty="0"/>
            </a:br>
            <a:r>
              <a:rPr lang="en-US" b="1" dirty="0"/>
              <a:t>	</a:t>
            </a:r>
            <a:r>
              <a:rPr lang="en-US" dirty="0">
                <a:solidFill>
                  <a:srgbClr val="00B050"/>
                </a:solidFill>
              </a:rPr>
              <a:t>(cont’d)</a:t>
            </a:r>
          </a:p>
        </p:txBody>
      </p:sp>
      <p:sp>
        <p:nvSpPr>
          <p:cNvPr id="3" name="Content Placeholder 2"/>
          <p:cNvSpPr>
            <a:spLocks noGrp="1"/>
          </p:cNvSpPr>
          <p:nvPr>
            <p:ph idx="1"/>
          </p:nvPr>
        </p:nvSpPr>
        <p:spPr>
          <a:xfrm>
            <a:off x="1826684" y="1827213"/>
            <a:ext cx="9751483" cy="4530044"/>
          </a:xfrm>
        </p:spPr>
        <p:txBody>
          <a:bodyPr/>
          <a:lstStyle/>
          <a:p>
            <a:r>
              <a:rPr lang="en-US" dirty="0"/>
              <a:t>In 1997, the Gartner Group reported that 80% of the world's business ran on COBOL with over 200 billion lines of code in existence and with an estimated 5 billion lines of new code annually [</a:t>
            </a:r>
            <a:r>
              <a:rPr lang="en-US" dirty="0">
                <a:hlinkClick r:id="rId2"/>
              </a:rPr>
              <a:t>6</a:t>
            </a:r>
            <a:r>
              <a:rPr lang="en-US" dirty="0"/>
              <a:t>].  More recently…</a:t>
            </a:r>
          </a:p>
          <a:p>
            <a:r>
              <a:rPr lang="en-US" dirty="0"/>
              <a:t>[</a:t>
            </a:r>
            <a:r>
              <a:rPr lang="en-US" dirty="0">
                <a:hlinkClick r:id="rId3"/>
              </a:rPr>
              <a:t>http://simplicity.laserfiche.com/content/looking-job-hows-your-cobol</a:t>
            </a:r>
            <a:r>
              <a:rPr lang="en-US" dirty="0"/>
              <a:t>]</a:t>
            </a:r>
          </a:p>
          <a:p>
            <a:pPr lvl="1"/>
            <a:r>
              <a:rPr lang="en-US" dirty="0"/>
              <a:t>This article from Aug 04, all suggests millennials learn COBOL </a:t>
            </a:r>
            <a:r>
              <a:rPr lang="en-US" dirty="0">
                <a:sym typeface="Wingdings" panose="05000000000000000000" pitchFamily="2" charset="2"/>
              </a:rPr>
              <a:t></a:t>
            </a:r>
            <a:endParaRPr lang="en-US" dirty="0"/>
          </a:p>
          <a:p>
            <a:pPr lvl="1"/>
            <a:r>
              <a:rPr lang="en-US" dirty="0"/>
              <a:t>COBOL supports 90 percent of Fortune 500 business systems every day.</a:t>
            </a:r>
          </a:p>
          <a:p>
            <a:pPr lvl="1"/>
            <a:r>
              <a:rPr lang="en-US" dirty="0"/>
              <a:t>70 percent of all critical business logic and data is written in COBOL.</a:t>
            </a:r>
          </a:p>
          <a:p>
            <a:pPr lvl="1"/>
            <a:r>
              <a:rPr lang="en-US" dirty="0"/>
              <a:t>COBOL powers 85 percent of all daily business transactions processed.</a:t>
            </a:r>
          </a:p>
          <a:p>
            <a:pPr lvl="1"/>
            <a:r>
              <a:rPr lang="en-US" dirty="0"/>
              <a:t>1.5 million new lines of COBOL code are written every day.</a:t>
            </a:r>
          </a:p>
          <a:p>
            <a:pPr lvl="1"/>
            <a:r>
              <a:rPr lang="en-US" dirty="0">
                <a:solidFill>
                  <a:srgbClr val="7030A0"/>
                </a:solidFill>
              </a:rPr>
              <a:t>Do we have source code for all these applications?</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AA5CF44E-EC24-4B86-B31C-52FA5D2011B1}" type="slidenum">
              <a:rPr lang="en-US" altLang="en-US" smtClean="0">
                <a:solidFill>
                  <a:srgbClr val="000000"/>
                </a:solidFill>
              </a:rPr>
              <a:pPr/>
              <a:t>6</a:t>
            </a:fld>
            <a:endParaRPr lang="en-US" altLang="en-US">
              <a:solidFill>
                <a:srgbClr val="000000"/>
              </a:solidFill>
            </a:endParaRPr>
          </a:p>
        </p:txBody>
      </p:sp>
    </p:spTree>
    <p:extLst>
      <p:ext uri="{BB962C8B-B14F-4D97-AF65-F5344CB8AC3E}">
        <p14:creationId xmlns:p14="http://schemas.microsoft.com/office/powerpoint/2010/main" val="1215964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Reverse Engineering in Software Development</a:t>
            </a:r>
            <a:br>
              <a:rPr lang="en-US" b="1" dirty="0"/>
            </a:br>
            <a:r>
              <a:rPr lang="en-US" b="1" dirty="0"/>
              <a:t>	</a:t>
            </a:r>
            <a:r>
              <a:rPr lang="en-US" dirty="0">
                <a:solidFill>
                  <a:srgbClr val="00B050"/>
                </a:solidFill>
              </a:rPr>
              <a:t>(cont’d)</a:t>
            </a:r>
          </a:p>
        </p:txBody>
      </p:sp>
      <p:sp>
        <p:nvSpPr>
          <p:cNvPr id="3" name="Content Placeholder 2"/>
          <p:cNvSpPr>
            <a:spLocks noGrp="1"/>
          </p:cNvSpPr>
          <p:nvPr>
            <p:ph idx="1"/>
          </p:nvPr>
        </p:nvSpPr>
        <p:spPr>
          <a:xfrm>
            <a:off x="1826684" y="1827213"/>
            <a:ext cx="9751483" cy="4530044"/>
          </a:xfrm>
        </p:spPr>
        <p:txBody>
          <a:bodyPr/>
          <a:lstStyle/>
          <a:p>
            <a:r>
              <a:rPr lang="en-US" dirty="0"/>
              <a:t>Whenever computer scientists or software engineers are engaged with evolving an existing system, fifty to ninety percent of the work effort is spent on program understanding [</a:t>
            </a:r>
            <a:r>
              <a:rPr lang="en-US" dirty="0">
                <a:hlinkClick r:id="rId2"/>
              </a:rPr>
              <a:t>3</a:t>
            </a:r>
            <a:r>
              <a:rPr lang="en-US" dirty="0"/>
              <a:t>]…</a:t>
            </a:r>
          </a:p>
          <a:p>
            <a:pPr lvl="1"/>
            <a:r>
              <a:rPr lang="en-US" dirty="0"/>
              <a:t>“Practice with reverse engineering techniques improves ability to understand a given system quickly and efficiently.”</a:t>
            </a:r>
          </a:p>
          <a:p>
            <a:r>
              <a:rPr lang="en-US" dirty="0"/>
              <a:t>Even though several tools already exist to aid software engineers with the program understanding process, the tools focus on transferring information about a software system’s design into the mind of the developer [</a:t>
            </a:r>
            <a:r>
              <a:rPr lang="en-US" dirty="0">
                <a:hlinkClick r:id="rId3"/>
              </a:rPr>
              <a:t>1</a:t>
            </a:r>
            <a:r>
              <a:rPr lang="en-US" dirty="0"/>
              <a:t>].</a:t>
            </a:r>
          </a:p>
          <a:p>
            <a:pPr lvl="1"/>
            <a:r>
              <a:rPr lang="en-US" dirty="0"/>
              <a:t>[</a:t>
            </a:r>
            <a:r>
              <a:rPr lang="en-US" dirty="0">
                <a:hlinkClick r:id="rId4"/>
              </a:rPr>
              <a:t>4</a:t>
            </a:r>
            <a:r>
              <a:rPr lang="en-US" dirty="0"/>
              <a:t>] states “commercial reverse engineering tools produce various kinds of output, but software engineers usually don’t how to interpret and use these pictures and reports.” </a:t>
            </a:r>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AA5CF44E-EC24-4B86-B31C-52FA5D2011B1}" type="slidenum">
              <a:rPr lang="en-US" altLang="en-US" smtClean="0">
                <a:solidFill>
                  <a:srgbClr val="000000"/>
                </a:solidFill>
              </a:rPr>
              <a:pPr/>
              <a:t>7</a:t>
            </a:fld>
            <a:endParaRPr lang="en-US" altLang="en-US">
              <a:solidFill>
                <a:srgbClr val="000000"/>
              </a:solidFill>
            </a:endParaRPr>
          </a:p>
        </p:txBody>
      </p:sp>
    </p:spTree>
    <p:extLst>
      <p:ext uri="{BB962C8B-B14F-4D97-AF65-F5344CB8AC3E}">
        <p14:creationId xmlns:p14="http://schemas.microsoft.com/office/powerpoint/2010/main" val="3474337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b="1" dirty="0"/>
              <a:t>Reverse Engineering in Software Development</a:t>
            </a:r>
            <a:br>
              <a:rPr lang="en-US" b="1" dirty="0"/>
            </a:br>
            <a:r>
              <a:rPr lang="en-US" b="1" dirty="0"/>
              <a:t>	</a:t>
            </a:r>
            <a:r>
              <a:rPr lang="en-US" dirty="0">
                <a:solidFill>
                  <a:srgbClr val="00B050"/>
                </a:solidFill>
              </a:rPr>
              <a:t>(cont’d)</a:t>
            </a:r>
            <a:endParaRPr lang="en-US" altLang="en-US" sz="2000" i="1" dirty="0">
              <a:solidFill>
                <a:srgbClr val="00B050"/>
              </a:solidFill>
            </a:endParaRPr>
          </a:p>
        </p:txBody>
      </p:sp>
      <p:sp>
        <p:nvSpPr>
          <p:cNvPr id="6" name="Slide Number Placeholder 5"/>
          <p:cNvSpPr>
            <a:spLocks noGrp="1"/>
          </p:cNvSpPr>
          <p:nvPr>
            <p:ph type="sldNum" sz="quarter" idx="12"/>
          </p:nvPr>
        </p:nvSpPr>
        <p:spPr/>
        <p:txBody>
          <a:bodyPr/>
          <a:lstStyle/>
          <a:p>
            <a:fld id="{811FE20D-B539-41FE-B079-67E81401D475}" type="slidenum">
              <a:rPr lang="en-US" altLang="en-US"/>
              <a:pPr/>
              <a:t>8</a:t>
            </a:fld>
            <a:endParaRPr lang="en-US" altLang="en-US"/>
          </a:p>
        </p:txBody>
      </p:sp>
      <p:pic>
        <p:nvPicPr>
          <p:cNvPr id="92164" name="Picture 4"/>
          <p:cNvPicPr>
            <a:picLocks noChangeAspect="1" noChangeArrowheads="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819400" y="1758156"/>
            <a:ext cx="6477000" cy="432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2165" name="Text Box 5"/>
          <p:cNvSpPr txBox="1">
            <a:spLocks noChangeArrowheads="1"/>
          </p:cNvSpPr>
          <p:nvPr/>
        </p:nvSpPr>
        <p:spPr bwMode="auto">
          <a:xfrm>
            <a:off x="2286000" y="6324600"/>
            <a:ext cx="7543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400" b="1"/>
              <a:t>Software development process in a typical enterprise software system.</a:t>
            </a:r>
          </a:p>
        </p:txBody>
      </p:sp>
    </p:spTree>
    <p:extLst>
      <p:ext uri="{BB962C8B-B14F-4D97-AF65-F5344CB8AC3E}">
        <p14:creationId xmlns:p14="http://schemas.microsoft.com/office/powerpoint/2010/main" val="2480669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b="1" dirty="0"/>
              <a:t>Reverse Engineering in Software Development</a:t>
            </a:r>
            <a:br>
              <a:rPr lang="en-US" b="1" dirty="0"/>
            </a:br>
            <a:r>
              <a:rPr lang="en-US" b="1" dirty="0"/>
              <a:t>	</a:t>
            </a:r>
            <a:r>
              <a:rPr lang="en-US" dirty="0">
                <a:solidFill>
                  <a:srgbClr val="00B050"/>
                </a:solidFill>
              </a:rPr>
              <a:t>(cont’d)</a:t>
            </a:r>
            <a:endParaRPr lang="en-US" altLang="en-US" sz="2000" i="1" dirty="0">
              <a:solidFill>
                <a:srgbClr val="00B050"/>
              </a:solidFill>
            </a:endParaRPr>
          </a:p>
        </p:txBody>
      </p:sp>
      <p:sp>
        <p:nvSpPr>
          <p:cNvPr id="6" name="Slide Number Placeholder 5"/>
          <p:cNvSpPr>
            <a:spLocks noGrp="1"/>
          </p:cNvSpPr>
          <p:nvPr>
            <p:ph type="sldNum" sz="quarter" idx="12"/>
          </p:nvPr>
        </p:nvSpPr>
        <p:spPr/>
        <p:txBody>
          <a:bodyPr/>
          <a:lstStyle/>
          <a:p>
            <a:fld id="{9F50DAE0-F6D5-476F-A3CE-96F23893B4CE}" type="slidenum">
              <a:rPr lang="en-US" altLang="en-US">
                <a:solidFill>
                  <a:srgbClr val="000000"/>
                </a:solidFill>
              </a:rPr>
              <a:pPr/>
              <a:t>9</a:t>
            </a:fld>
            <a:endParaRPr lang="en-US" altLang="en-US">
              <a:solidFill>
                <a:srgbClr val="000000"/>
              </a:solidFill>
            </a:endParaRPr>
          </a:p>
        </p:txBody>
      </p:sp>
      <p:pic>
        <p:nvPicPr>
          <p:cNvPr id="9421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1927225"/>
            <a:ext cx="6477000" cy="399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4213" name="Text Box 5"/>
          <p:cNvSpPr txBox="1">
            <a:spLocks noChangeArrowheads="1"/>
          </p:cNvSpPr>
          <p:nvPr/>
        </p:nvSpPr>
        <p:spPr bwMode="auto">
          <a:xfrm>
            <a:off x="2667000" y="6248400"/>
            <a:ext cx="7543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r>
              <a:rPr lang="en-US" altLang="en-US" sz="1400" b="1" dirty="0"/>
              <a:t>Development-related software reverse engineering scenarios.</a:t>
            </a:r>
          </a:p>
        </p:txBody>
      </p:sp>
    </p:spTree>
    <p:extLst>
      <p:ext uri="{BB962C8B-B14F-4D97-AF65-F5344CB8AC3E}">
        <p14:creationId xmlns:p14="http://schemas.microsoft.com/office/powerpoint/2010/main" val="1695716150"/>
      </p:ext>
    </p:extLst>
  </p:cSld>
  <p:clrMapOvr>
    <a:masterClrMapping/>
  </p:clrMapOvr>
</p:sld>
</file>

<file path=ppt/theme/theme1.xml><?xml version="1.0" encoding="utf-8"?>
<a:theme xmlns:a="http://schemas.openxmlformats.org/drawingml/2006/main" name="Eclipse">
  <a:themeElements>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fontScheme name="Eclips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Verdan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Verdana" panose="020B0604030504040204" pitchFamily="34" charset="0"/>
          </a:defRPr>
        </a:defPPr>
      </a:lstStyle>
    </a:lnDef>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914</TotalTime>
  <Words>1433</Words>
  <Application>Microsoft Office PowerPoint</Application>
  <PresentationFormat>Widescreen</PresentationFormat>
  <Paragraphs>111</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Times New Roman</vt:lpstr>
      <vt:lpstr>Verdana</vt:lpstr>
      <vt:lpstr>Wingdings</vt:lpstr>
      <vt:lpstr>Eclipse</vt:lpstr>
      <vt:lpstr>CS266 Software Reverse Engineering (SRE) Introduction to Software Reverse Engineering</vt:lpstr>
      <vt:lpstr>Introduction to Software Reverse Engineering </vt:lpstr>
      <vt:lpstr>Introduction to Software Reverse Engineering  (cont’d)</vt:lpstr>
      <vt:lpstr>Introduction to Software Reverse Engineering  (cont’d)</vt:lpstr>
      <vt:lpstr>Reverse Engineering in Software Development </vt:lpstr>
      <vt:lpstr>Reverse Engineering in Software Development  (cont’d)</vt:lpstr>
      <vt:lpstr>Reverse Engineering in Software Development  (cont’d)</vt:lpstr>
      <vt:lpstr>Reverse Engineering in Software Development  (cont’d)</vt:lpstr>
      <vt:lpstr>Reverse Engineering in Software Development  (cont’d)</vt:lpstr>
      <vt:lpstr>Reverse Engineering in Software Development  (cont’d)</vt:lpstr>
      <vt:lpstr>Reverse Engineering in Software Development  (cont’d)</vt:lpstr>
      <vt:lpstr>Reverse Engineering in Software Development  (cont’d)</vt:lpstr>
      <vt:lpstr>Reverse Engineering in Software Security  (cont’d)</vt:lpstr>
      <vt:lpstr>Reverse Engineering in Software Security  (cont’d)</vt:lpstr>
      <vt:lpstr>Reverse Engineering in Software Security  (cont’d)</vt:lpstr>
      <vt:lpstr>Reverse Engineering in Software Security  (cont’d)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CS266 Software Reverse Engineering</dc:title>
  <dc:creator>Teodoro Cipresso</dc:creator>
  <cp:lastModifiedBy>Hugh Mann</cp:lastModifiedBy>
  <cp:revision>113</cp:revision>
  <dcterms:created xsi:type="dcterms:W3CDTF">2015-01-26T07:27:12Z</dcterms:created>
  <dcterms:modified xsi:type="dcterms:W3CDTF">2025-01-28T03:41:19Z</dcterms:modified>
</cp:coreProperties>
</file>