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57" r:id="rId3"/>
    <p:sldId id="259" r:id="rId4"/>
    <p:sldId id="260" r:id="rId5"/>
    <p:sldId id="258" r:id="rId6"/>
    <p:sldId id="261" r:id="rId7"/>
    <p:sldId id="280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1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301" r:id="rId32"/>
    <p:sldId id="302" r:id="rId33"/>
    <p:sldId id="304" r:id="rId34"/>
    <p:sldId id="305" r:id="rId35"/>
    <p:sldId id="306" r:id="rId36"/>
    <p:sldId id="309" r:id="rId37"/>
    <p:sldId id="310" r:id="rId38"/>
    <p:sldId id="311" r:id="rId39"/>
    <p:sldId id="312" r:id="rId40"/>
    <p:sldId id="313" r:id="rId41"/>
    <p:sldId id="316" r:id="rId42"/>
    <p:sldId id="314" r:id="rId43"/>
    <p:sldId id="315" r:id="rId44"/>
    <p:sldId id="318" r:id="rId45"/>
    <p:sldId id="319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0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376C-F284-4973-980D-EFFCAA3A759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B10D-3D5C-490F-A63C-53E806BC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8089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090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90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09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6896B56-457F-48B1-A531-6AEF99D57F87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542440-E87D-4779-A6FA-DCA8CD076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EFE6BE-0F1A-49C4-9FB7-746B91297121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F2FE-67E9-4A98-A973-FB67063B35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D54BA0-FB32-4B49-857E-4C207DEDDF57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11009-433F-4A5D-A739-E94B04B37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4BA38-B454-485B-AF6B-E3CA61E5817D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CF44E-EC24-4B86-B31C-52FA5D2011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A4184-D4BB-43EE-8DB5-5FE1C9726447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EB9F9-861B-46B4-81DE-3F672CCA73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3CCAB-7B3C-4D7E-8A8E-2172D9007F55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4C1D-C0F1-4000-B79D-37CD606D52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3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ACA4E-7958-4647-9064-F30FFAD60090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A10B-BEA7-4599-9089-5A00D74537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9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50321-6DF4-4773-BCFD-F34867E8ED85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7E6C3-EB3A-4763-BFD6-82A9AC6EE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7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7D08E5-8365-45AC-ACB0-445B80B1631B}" type="datetime1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lowchart: Process 1"/>
          <p:cNvSpPr/>
          <p:nvPr userDrawn="1"/>
        </p:nvSpPr>
        <p:spPr bwMode="auto">
          <a:xfrm>
            <a:off x="1387929" y="1175657"/>
            <a:ext cx="10572750" cy="865414"/>
          </a:xfrm>
          <a:prstGeom prst="flowChartProcess">
            <a:avLst/>
          </a:prstGeom>
          <a:solidFill>
            <a:srgbClr val="393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317072" y="897622"/>
            <a:ext cx="10737908" cy="13422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63D26-ECDA-4F63-9311-5B03D9233BE4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6C4C-8282-4D4A-A0B5-5B3EC1F6B2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13D60-37AC-474A-BC82-C412D1B65419}" type="datetime1">
              <a:rPr lang="en-US" altLang="en-US">
                <a:solidFill>
                  <a:srgbClr val="000000"/>
                </a:solidFill>
              </a:rPr>
              <a:pPr/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95658-FD6D-4234-BA36-E0D6631970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7987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87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7D08E5-8365-45AC-ACB0-445B80B1631B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1/27/2025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75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10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works.sjsu.edu/etd_theses/373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ipressosjsu.info/CS266/jar/PasswordVault.ja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ipressosjsu.info/CS266/zip/FrontEndPlusV1andV2.zi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ressosjsu.info/CS266/jar/PasswordVault.jar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developerworks/ibm/library/it-haggar_bytecode" TargetMode="External"/><Relationship Id="rId2" Type="http://schemas.openxmlformats.org/officeDocument/2006/relationships/hyperlink" Target="http://en.wikipedia.org/w/index.php?title=Machine_code&amp;oldid=24669003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commons.apache.org/proper/commons-bcel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apache.org/proper/commons-bcel/manual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apache.org/proper/commons-bcel/manual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apache.org/proper/commons-bcel/manual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b="1" dirty="0"/>
              <a:t>CS266 Software Reverse Engineering (SRE)</a:t>
            </a:r>
            <a:br>
              <a:rPr lang="en-US" altLang="en-US" sz="2800" b="1" dirty="0"/>
            </a:br>
            <a:r>
              <a:rPr lang="en-US" altLang="en-US" sz="2800" b="1" dirty="0">
                <a:solidFill>
                  <a:srgbClr val="00B050"/>
                </a:solidFill>
              </a:rPr>
              <a:t>Reversing and Patching Java Bytecode</a:t>
            </a:r>
            <a:endParaRPr lang="en-US" altLang="en-US" sz="2800" b="1" i="1" dirty="0">
              <a:solidFill>
                <a:srgbClr val="00B05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5121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Teodoro (Ted) Cipresso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Senior Software Engineer, IBM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SRE Guest Lecture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7503" y="6263256"/>
            <a:ext cx="8129995" cy="45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/>
              <a:t>The information in this presentation is taken from the thesis “Software reverse engineering education” available at </a:t>
            </a:r>
            <a:r>
              <a:rPr lang="en-US" altLang="en-US" sz="1200">
                <a:hlinkClick r:id="rId2"/>
              </a:rPr>
              <a:t>http://scholarworks.sjsu.edu/etd_theses/3734/</a:t>
            </a:r>
            <a:r>
              <a:rPr lang="en-US" altLang="en-US" sz="1200"/>
              <a:t> where all citations can be found.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65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2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3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Reversing and Patching Java Bytecode</a:t>
            </a:r>
            <a:br>
              <a:rPr lang="en-US" alt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684" y="1827213"/>
            <a:ext cx="9751483" cy="4651964"/>
          </a:xfrm>
        </p:spPr>
        <p:txBody>
          <a:bodyPr/>
          <a:lstStyle/>
          <a:p>
            <a:r>
              <a:rPr lang="en-US"/>
              <a:t>Good-quality Java source can often be generated from Java bytecode with little difficulty due to certain characteristics of bytecode: </a:t>
            </a:r>
          </a:p>
          <a:p>
            <a:pPr lvl="1"/>
            <a:r>
              <a:rPr lang="en-US"/>
              <a:t>Platform-independent (consistent) instruction set and layout/format.</a:t>
            </a:r>
          </a:p>
          <a:p>
            <a:pPr lvl="1"/>
            <a:r>
              <a:rPr lang="en-US"/>
              <a:t>Very rich, well-structured metadata about Classes, Methods, and Variables:</a:t>
            </a:r>
          </a:p>
          <a:p>
            <a:pPr lvl="2"/>
            <a:r>
              <a:rPr lang="en-US"/>
              <a:t>names and datatypes (e.g., String personName, Map personRecord).</a:t>
            </a:r>
          </a:p>
          <a:p>
            <a:pPr lvl="2"/>
            <a:r>
              <a:rPr lang="en-US"/>
              <a:t>Method signatures (includes Constructors).</a:t>
            </a:r>
          </a:p>
          <a:p>
            <a:r>
              <a:rPr lang="en-US"/>
              <a:t>Generating HLL source (e.g., C/C++) from machine code is challenging due to high variation in the output of compilers on different platforms and unavoidable loss of information that occurs when compiling a HLL down to machine code.</a:t>
            </a:r>
          </a:p>
          <a:p>
            <a:pPr lvl="1"/>
            <a:r>
              <a:rPr lang="en-US" i="1"/>
              <a:t>Note</a:t>
            </a:r>
            <a:r>
              <a:rPr lang="en-US"/>
              <a:t>: Symbolic information may be included in machine code when specifying a compiler’s “debug” option (e.g., -g, -debug, TEST).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Decompiling and Disassembling Java Bytecode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result of disassembling Java bytecode is a pseudo-assembly language, a language that cannot be compiled or assembled but serves to provide a more abstract, readable representation of the bytecode.</a:t>
            </a:r>
          </a:p>
          <a:p>
            <a:r>
              <a:rPr lang="en-US"/>
              <a:t>While it may seem possible to use a hex editor directly modify Java bytecode in a </a:t>
            </a:r>
            <a:r>
              <a:rPr lang="en-US" i="1"/>
              <a:t>*.class</a:t>
            </a:r>
            <a:r>
              <a:rPr lang="en-US"/>
              <a:t> file, this is similar in difficulty to editing machine code in a hex editor.</a:t>
            </a:r>
          </a:p>
          <a:p>
            <a:pPr lvl="1"/>
            <a:r>
              <a:rPr lang="en-US"/>
              <a:t>However, libraries exist for deserializing and serializing bytecode using in-memory Java object models.  This allows programmatic modification.</a:t>
            </a:r>
          </a:p>
          <a:p>
            <a:r>
              <a:rPr lang="en-US"/>
              <a:t>Decompiling then recompiling Java bytecode after making modifications is perhaps the most straightforward way to reverse and patch Java applications.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8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88" y="1600838"/>
            <a:ext cx="6361905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2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68" y="1600838"/>
            <a:ext cx="6361905" cy="51047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97120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70" y="1600838"/>
            <a:ext cx="6895238" cy="51047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8" name="Picture 7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45198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6" name="Picture 5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PasswordVault.jar</a:t>
              </a:r>
              <a:endParaRPr lang="en-US" sz="140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670" y="1600838"/>
            <a:ext cx="6361905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7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13" y="1600838"/>
            <a:ext cx="6838095" cy="51047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052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18" y="1600838"/>
            <a:ext cx="6361905" cy="5104762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5690B6-1576-56AB-343B-644F30899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76012"/>
              </p:ext>
            </p:extLst>
          </p:nvPr>
        </p:nvGraphicFramePr>
        <p:xfrm>
          <a:off x="824361" y="3497760"/>
          <a:ext cx="1422654" cy="6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092207" imgH="526946" progId="Package">
                  <p:embed/>
                </p:oleObj>
              </mc:Choice>
              <mc:Fallback>
                <p:oleObj name="Packager Shell Object" showAsIcon="1" r:id="rId3" imgW="1092207" imgH="52694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361" y="3497760"/>
                        <a:ext cx="1422654" cy="68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681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990" y="1676078"/>
            <a:ext cx="6696381" cy="50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61" y="1667697"/>
            <a:ext cx="6704762" cy="5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61" y="1666646"/>
            <a:ext cx="6704762" cy="5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6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					</a:t>
            </a:r>
            <a:r>
              <a:rPr lang="en-US" altLang="en-US" dirty="0">
                <a:solidFill>
                  <a:srgbClr val="00B050"/>
                </a:solidFill>
              </a:rPr>
              <a:t>(cont’d)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diagram illustrates the difference in how Java bytecode and </a:t>
            </a:r>
            <a:r>
              <a:rPr lang="en-US"/>
              <a:t>machine code are </a:t>
            </a:r>
            <a:r>
              <a:rPr lang="en-US" dirty="0"/>
              <a:t>processed during execution: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58" y="2978725"/>
            <a:ext cx="6019175" cy="32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7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61" y="1666646"/>
            <a:ext cx="6704762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77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61" y="1666646"/>
            <a:ext cx="6704761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6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61" y="1666646"/>
            <a:ext cx="6704761" cy="50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5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61" y="1666646"/>
            <a:ext cx="6704760" cy="50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0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61" y="1666646"/>
            <a:ext cx="6704760" cy="50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0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667" y="3216141"/>
            <a:ext cx="2521034" cy="841110"/>
            <a:chOff x="452956" y="3234802"/>
            <a:chExt cx="2521034" cy="841110"/>
          </a:xfrm>
        </p:grpSpPr>
        <p:pic>
          <p:nvPicPr>
            <p:cNvPr id="5" name="Picture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854" y="3234802"/>
              <a:ext cx="1495238" cy="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956" y="3768135"/>
              <a:ext cx="252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2"/>
                </a:rPr>
                <a:t>FrontEndPlusV1andV2.zip</a:t>
              </a:r>
              <a:endParaRPr lang="en-US" sz="140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61" y="1666646"/>
            <a:ext cx="6704760" cy="50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8" y="1600838"/>
            <a:ext cx="6361905" cy="51047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92032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8" y="1600838"/>
            <a:ext cx="6361905" cy="51047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20019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8" y="1645160"/>
            <a:ext cx="6361905" cy="50161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79265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Java Bytecode Reversing and Patching Exercise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68" y="1677137"/>
            <a:ext cx="6361905" cy="49521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2365" y="3148862"/>
            <a:ext cx="1850499" cy="850634"/>
            <a:chOff x="642365" y="3148862"/>
            <a:chExt cx="1850499" cy="850634"/>
          </a:xfrm>
        </p:grpSpPr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091" y="3148862"/>
              <a:ext cx="1019048" cy="5428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365" y="3691719"/>
              <a:ext cx="185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hlinkClick r:id="rId3"/>
                </a:rPr>
                <a:t>PasswordVault.jar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7579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					</a:t>
            </a:r>
            <a:r>
              <a:rPr lang="en-US" altLang="en-US" dirty="0">
                <a:solidFill>
                  <a:srgbClr val="00B050"/>
                </a:solidFill>
              </a:rPr>
              <a:t>(cont’d)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formal definitions of machine code and Java bytecode apply:</a:t>
            </a:r>
          </a:p>
          <a:p>
            <a:pPr lvl="1"/>
            <a:r>
              <a:rPr lang="en-US" b="1" dirty="0"/>
              <a:t>Machine code</a:t>
            </a:r>
            <a:r>
              <a:rPr lang="en-US" dirty="0"/>
              <a:t>: “Machine code or machine language is a system of instructions and data executed directly by a computer's central processing unit” [</a:t>
            </a:r>
            <a:r>
              <a:rPr lang="en-US" dirty="0">
                <a:hlinkClick r:id="rId2"/>
              </a:rPr>
              <a:t>14</a:t>
            </a:r>
            <a:r>
              <a:rPr lang="en-US" dirty="0"/>
              <a:t>]. Machine code contains the platform-specific machine instructions to execute on the target processor. </a:t>
            </a:r>
          </a:p>
          <a:p>
            <a:pPr lvl="1"/>
            <a:r>
              <a:rPr lang="en-US" b="1" dirty="0"/>
              <a:t>Java bytecode</a:t>
            </a:r>
            <a:r>
              <a:rPr lang="en-US" dirty="0"/>
              <a:t>: “Bytecode is the intermediate representation of Java programs just as assembler is the intermediate representation of C or C++ programs” [</a:t>
            </a:r>
            <a:r>
              <a:rPr lang="en-US" dirty="0">
                <a:hlinkClick r:id="rId3"/>
              </a:rPr>
              <a:t>15</a:t>
            </a:r>
            <a:r>
              <a:rPr lang="en-US" dirty="0"/>
              <a:t>]. Java bytecode contains platform-independent instructions that are translated to platform-specific instructions by a Java Virtual Machine.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69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altLang="en-US" dirty="0">
                <a:solidFill>
                  <a:srgbClr val="00B050"/>
                </a:solidFill>
              </a:rPr>
              <a:t>Byte Code Engineering Library (BCEL)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BCEL</a:t>
            </a:r>
            <a:r>
              <a:rPr lang="en-US" dirty="0"/>
              <a:t> provides a convenient way to analyze, create, and manipulate Java Bytecode (Java *.class files).</a:t>
            </a:r>
          </a:p>
          <a:p>
            <a:r>
              <a:rPr lang="en-US" dirty="0"/>
              <a:t>Perform static analysis, dynamically create or transform Java bytecode.</a:t>
            </a:r>
          </a:p>
          <a:p>
            <a:r>
              <a:rPr lang="en-US" dirty="0"/>
              <a:t>High level of abstraction of the Java class file format relieves the programmer from internal details of the Java class file format.</a:t>
            </a:r>
          </a:p>
          <a:p>
            <a:r>
              <a:rPr lang="en-US" dirty="0"/>
              <a:t>BCEL is used in projects such as compilers, optimizers, obfuscators, code generators and analysis tools.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6C3-EB3A-4763-BFD6-82A9AC6EE7BE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44" y="4954613"/>
            <a:ext cx="2312894" cy="815020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82" y="5403841"/>
            <a:ext cx="3017782" cy="365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577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altLang="en-US" dirty="0">
                <a:solidFill>
                  <a:srgbClr val="00B050"/>
                </a:solidFill>
              </a:rPr>
              <a:t>Byte Code Engineering Library (BCEL) API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BCEL API</a:t>
            </a:r>
            <a:r>
              <a:rPr lang="en-US" dirty="0"/>
              <a:t> abstracts the Java Virtual Machine and reading and writing binary Java class files. The API consists mainly of three parts:</a:t>
            </a:r>
          </a:p>
          <a:p>
            <a:pPr lvl="1"/>
            <a:r>
              <a:rPr lang="en-US" dirty="0"/>
              <a:t>A package that may be used to read and write class files from or to a file. The main data structure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JavaClass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Usage: analyze Java classes without having the source files at hand. </a:t>
            </a:r>
          </a:p>
          <a:p>
            <a:pPr lvl="1"/>
            <a:r>
              <a:rPr lang="en-US" dirty="0"/>
              <a:t>A package to dynamically generate or modify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JavaClass</a:t>
            </a:r>
            <a:r>
              <a:rPr lang="en-US" dirty="0"/>
              <a:t> 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dirty="0"/>
              <a:t> objects.</a:t>
            </a:r>
          </a:p>
          <a:p>
            <a:pPr lvl="2"/>
            <a:r>
              <a:rPr lang="en-US" dirty="0"/>
              <a:t>Usage: insert analysis code, strip information, implement a code generator back-end of a Java compiler.</a:t>
            </a:r>
          </a:p>
          <a:p>
            <a:pPr lvl="1"/>
            <a:r>
              <a:rPr lang="en-US" dirty="0"/>
              <a:t>Various code examples and utilities such as a class file viewer.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6C3-EB3A-4763-BFD6-82A9AC6EE7BE}" type="slidenum">
              <a:rPr lang="en-US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68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13" y="439948"/>
            <a:ext cx="6795609" cy="601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94" y="669005"/>
            <a:ext cx="944962" cy="236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4693" y="6178208"/>
            <a:ext cx="192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4"/>
              </a:rPr>
              <a:t>BCEL Manual</a:t>
            </a:r>
            <a:r>
              <a:rPr lang="en-US" dirty="0"/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7932" y="0"/>
            <a:ext cx="2398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Java Class File Format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8383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6C3-EB3A-4763-BFD6-82A9AC6EE7BE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8" y="545570"/>
            <a:ext cx="10530191" cy="58711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40136" y="0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JavaClass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5958" y="6047357"/>
            <a:ext cx="192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BCEL Manual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32715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6C3-EB3A-4763-BFD6-82A9AC6EE7BE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09" y="707886"/>
            <a:ext cx="9297206" cy="59136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10160000" y="0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ClassGen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791" y="6336268"/>
            <a:ext cx="192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BCEL Manual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6363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altLang="en-US" dirty="0">
                <a:solidFill>
                  <a:srgbClr val="00B050"/>
                </a:solidFill>
              </a:rPr>
              <a:t>Byte Code Engineering Library (BCEL) API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0522" y="3135286"/>
            <a:ext cx="4145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BCEL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demo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205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E6C3-EB3A-4763-BFD6-82A9AC6EE7BE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8310" y="2967335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9327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					</a:t>
            </a:r>
            <a:r>
              <a:rPr lang="en-US" altLang="en-US" dirty="0">
                <a:solidFill>
                  <a:srgbClr val="00B050"/>
                </a:solidFill>
              </a:rPr>
              <a:t>(cont’d)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Machine code is stored in files with varying extensions (*</a:t>
            </a:r>
            <a:r>
              <a:rPr lang="en-US" i="1"/>
              <a:t>.exe</a:t>
            </a:r>
            <a:r>
              <a:rPr lang="en-US"/>
              <a:t>, *</a:t>
            </a:r>
            <a:r>
              <a:rPr lang="en-US" i="1"/>
              <a:t>.dll, *.so,..,); </a:t>
            </a:r>
            <a:r>
              <a:rPr lang="en-US"/>
              <a:t>extensions are dependent upon the operating system.</a:t>
            </a:r>
            <a:endParaRPr lang="en-US" i="1"/>
          </a:p>
          <a:p>
            <a:r>
              <a:rPr lang="en-US"/>
              <a:t>On the contrary…</a:t>
            </a:r>
          </a:p>
          <a:p>
            <a:pPr lvl="1"/>
            <a:r>
              <a:rPr lang="en-US"/>
              <a:t>Java bytecode is </a:t>
            </a:r>
            <a:r>
              <a:rPr lang="en-US" i="1"/>
              <a:t>always</a:t>
            </a:r>
            <a:r>
              <a:rPr lang="en-US"/>
              <a:t> stored in files that have a *</a:t>
            </a:r>
            <a:r>
              <a:rPr lang="en-US" i="1"/>
              <a:t>.class</a:t>
            </a:r>
            <a:r>
              <a:rPr lang="en-US"/>
              <a:t> extension.</a:t>
            </a:r>
          </a:p>
          <a:p>
            <a:r>
              <a:rPr lang="en-US"/>
              <a:t>The Java Language Specification allows at most one top-level public class to be defined per </a:t>
            </a:r>
            <a:r>
              <a:rPr lang="en-US" i="1"/>
              <a:t>*.java</a:t>
            </a:r>
            <a:r>
              <a:rPr lang="en-US"/>
              <a:t> source file and requires that the bytecode be stored in a file with whose name matches the pattern </a:t>
            </a:r>
            <a:r>
              <a:rPr lang="en-US" i="1"/>
              <a:t>TopLevelClassName.class</a:t>
            </a:r>
            <a:r>
              <a:rPr lang="en-US"/>
              <a:t>.</a:t>
            </a:r>
          </a:p>
          <a:p>
            <a:r>
              <a:rPr lang="en-US"/>
              <a:t>Collections of Java classes, such as those for an application or class library, are stored together in an archive file with a </a:t>
            </a:r>
            <a:r>
              <a:rPr lang="en-US" i="1"/>
              <a:t>*.jar</a:t>
            </a:r>
            <a:r>
              <a:rPr lang="en-US"/>
              <a:t> extension.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Decompiling and Disassembling Java Bytecode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Bytecode is stored in a binary format that is not human-readable and therefore must be “disassembled” in order to be read.</a:t>
            </a:r>
          </a:p>
          <a:p>
            <a:r>
              <a:rPr lang="en-US"/>
              <a:t>Oracle’s Java Development Toolkit (JDK) comes with </a:t>
            </a:r>
            <a:r>
              <a:rPr lang="en-US">
                <a:solidFill>
                  <a:schemeClr val="tx2"/>
                </a:solidFill>
              </a:rPr>
              <a:t>javap</a:t>
            </a:r>
            <a:r>
              <a:rPr lang="en-US"/>
              <a:t>, a command-line tool for “disassembling” Java bytecode.</a:t>
            </a:r>
          </a:p>
          <a:p>
            <a:r>
              <a:rPr lang="en-US"/>
              <a:t>To say that </a:t>
            </a:r>
            <a:r>
              <a:rPr lang="en-US">
                <a:solidFill>
                  <a:schemeClr val="tx2"/>
                </a:solidFill>
              </a:rPr>
              <a:t>javap</a:t>
            </a:r>
            <a:r>
              <a:rPr lang="en-US"/>
              <a:t> disassembles bytecode is a misnomer because the output of javap is unstructured text which cannot be compiled back to bytecode.</a:t>
            </a:r>
          </a:p>
          <a:p>
            <a:pPr lvl="1"/>
            <a:r>
              <a:rPr lang="en-US"/>
              <a:t>The assumption is you already have the </a:t>
            </a:r>
            <a:r>
              <a:rPr lang="en-US" i="1"/>
              <a:t>*.class </a:t>
            </a:r>
            <a:r>
              <a:rPr lang="en-US"/>
              <a:t>file.</a:t>
            </a:r>
          </a:p>
          <a:p>
            <a:r>
              <a:rPr lang="en-US"/>
              <a:t>The output of </a:t>
            </a:r>
            <a:r>
              <a:rPr lang="en-US">
                <a:solidFill>
                  <a:schemeClr val="tx2"/>
                </a:solidFill>
              </a:rPr>
              <a:t>javap</a:t>
            </a:r>
            <a:r>
              <a:rPr lang="en-US"/>
              <a:t> is nonetheless useful as a debugging and performance tuning aid since one can see which JVM instructions are generated from high-level Java language statements.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3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Reversing and Patching Java Bytecode</a:t>
            </a:r>
            <a:br>
              <a:rPr lang="en-US" altLang="en-US" b="1" dirty="0"/>
            </a:br>
            <a:r>
              <a:rPr lang="en-US" altLang="en-US" b="1" dirty="0"/>
              <a:t>	</a:t>
            </a:r>
            <a:r>
              <a:rPr lang="en-US" dirty="0">
                <a:solidFill>
                  <a:srgbClr val="00B050"/>
                </a:solidFill>
              </a:rPr>
              <a:t>Decompiling and Disassembling Java Bytecode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44E-EC24-4B86-B31C-52FA5D2011B1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5058" y="3135286"/>
            <a:ext cx="425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javap</a:t>
            </a: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demo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15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91829-EFA1-484E-A2A5-AE53C22203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6" y="0"/>
            <a:ext cx="91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9884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1328</Words>
  <Application>Microsoft Office PowerPoint</Application>
  <PresentationFormat>Widescreen</PresentationFormat>
  <Paragraphs>160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Verdana</vt:lpstr>
      <vt:lpstr>Wingdings</vt:lpstr>
      <vt:lpstr>Eclipse</vt:lpstr>
      <vt:lpstr>Packager Shell Object</vt:lpstr>
      <vt:lpstr>CS266 Software Reverse Engineering (SRE) Reversing and Patching Java Bytecode</vt:lpstr>
      <vt:lpstr>Reversing and Patching Java Bytecode </vt:lpstr>
      <vt:lpstr>Reversing and Patching Java Bytecode       (cont’d)</vt:lpstr>
      <vt:lpstr>Reversing and Patching Java Bytecode       (cont’d)</vt:lpstr>
      <vt:lpstr>Reversing and Patching Java Bytecode       (cont’d)</vt:lpstr>
      <vt:lpstr>Reversing and Patching Java Bytecode  Decompiling and Disassembling Java Bytecode</vt:lpstr>
      <vt:lpstr>Reversing and Patching Java Bytecode  Decompiling and Disassembling Java Bytecode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Reversing and Patching Java Bytecode  Decompiling and Disassembling Java Bytecode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Java Bytecode Reversing and Patching Exercise</vt:lpstr>
      <vt:lpstr>Reversing and Patching Java Bytecode  Byte Code Engineering Library (BCEL)</vt:lpstr>
      <vt:lpstr>Reversing and Patching Java Bytecode  Byte Code Engineering Library (BCEL) API</vt:lpstr>
      <vt:lpstr>PowerPoint Presentation</vt:lpstr>
      <vt:lpstr>PowerPoint Presentation</vt:lpstr>
      <vt:lpstr>PowerPoint Presentation</vt:lpstr>
      <vt:lpstr>Reversing and Patching Java Bytecode  Byte Code Engineering Library (BCEL) API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CS266 Software Reverse Engineering</dc:title>
  <dc:creator>Teodoro Cipresso</dc:creator>
  <cp:lastModifiedBy>Hugh Mann</cp:lastModifiedBy>
  <cp:revision>251</cp:revision>
  <dcterms:created xsi:type="dcterms:W3CDTF">2015-01-26T07:27:12Z</dcterms:created>
  <dcterms:modified xsi:type="dcterms:W3CDTF">2025-01-28T03:42:46Z</dcterms:modified>
</cp:coreProperties>
</file>