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5"/>
  </p:handoutMasterIdLst>
  <p:sldIdLst>
    <p:sldId id="313" r:id="rId2"/>
    <p:sldId id="283" r:id="rId3"/>
    <p:sldId id="285" r:id="rId4"/>
    <p:sldId id="286" r:id="rId5"/>
    <p:sldId id="287" r:id="rId6"/>
    <p:sldId id="288" r:id="rId7"/>
    <p:sldId id="315" r:id="rId8"/>
    <p:sldId id="317" r:id="rId9"/>
    <p:sldId id="318" r:id="rId10"/>
    <p:sldId id="319" r:id="rId11"/>
    <p:sldId id="320" r:id="rId12"/>
    <p:sldId id="328" r:id="rId13"/>
    <p:sldId id="329" r:id="rId14"/>
    <p:sldId id="330" r:id="rId15"/>
    <p:sldId id="322" r:id="rId16"/>
    <p:sldId id="323" r:id="rId17"/>
    <p:sldId id="331" r:id="rId18"/>
    <p:sldId id="324" r:id="rId19"/>
    <p:sldId id="325" r:id="rId20"/>
    <p:sldId id="326" r:id="rId21"/>
    <p:sldId id="327" r:id="rId22"/>
    <p:sldId id="332" r:id="rId23"/>
    <p:sldId id="333" r:id="rId24"/>
    <p:sldId id="337" r:id="rId25"/>
    <p:sldId id="334" r:id="rId26"/>
    <p:sldId id="335" r:id="rId27"/>
    <p:sldId id="341" r:id="rId28"/>
    <p:sldId id="340" r:id="rId29"/>
    <p:sldId id="342" r:id="rId30"/>
    <p:sldId id="343" r:id="rId31"/>
    <p:sldId id="344" r:id="rId32"/>
    <p:sldId id="345" r:id="rId33"/>
    <p:sldId id="3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707" autoAdjust="0"/>
  </p:normalViewPr>
  <p:slideViewPr>
    <p:cSldViewPr snapToGrid="0">
      <p:cViewPr varScale="1">
        <p:scale>
          <a:sx n="82" d="100"/>
          <a:sy n="82" d="100"/>
        </p:scale>
        <p:origin x="1104" y="280"/>
      </p:cViewPr>
      <p:guideLst/>
    </p:cSldViewPr>
  </p:slideViewPr>
  <p:outlineViewPr>
    <p:cViewPr>
      <p:scale>
        <a:sx n="33" d="100"/>
        <a:sy n="33" d="100"/>
      </p:scale>
      <p:origin x="0" y="-3822"/>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53376C-F284-4973-980D-EFFCAA3A759B}" type="datetimeFigureOut">
              <a:rPr lang="en-US" smtClean="0"/>
              <a:t>1/27/2025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E3B10D-3D5C-490F-A63C-53E806BCA9DF}" type="slidenum">
              <a:rPr lang="en-US" smtClean="0"/>
              <a:t>‹#›</a:t>
            </a:fld>
            <a:endParaRPr lang="en-US" dirty="0"/>
          </a:p>
        </p:txBody>
      </p:sp>
    </p:spTree>
    <p:extLst>
      <p:ext uri="{BB962C8B-B14F-4D97-AF65-F5344CB8AC3E}">
        <p14:creationId xmlns:p14="http://schemas.microsoft.com/office/powerpoint/2010/main" val="26645340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80898" name="Group 2"/>
          <p:cNvGrpSpPr>
            <a:grpSpLocks/>
          </p:cNvGrpSpPr>
          <p:nvPr/>
        </p:nvGrpSpPr>
        <p:grpSpPr bwMode="auto">
          <a:xfrm>
            <a:off x="-4296833" y="304800"/>
            <a:ext cx="15879233" cy="4724400"/>
            <a:chOff x="-2030" y="192"/>
            <a:chExt cx="7502" cy="2976"/>
          </a:xfrm>
        </p:grpSpPr>
        <p:sp>
          <p:nvSpPr>
            <p:cNvPr id="80899"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000000"/>
                </a:solidFill>
              </a:endParaRPr>
            </a:p>
          </p:txBody>
        </p:sp>
        <p:sp>
          <p:nvSpPr>
            <p:cNvPr id="80900"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dirty="0">
                <a:solidFill>
                  <a:srgbClr val="000000"/>
                </a:solidFill>
                <a:latin typeface="Times New Roman" panose="02020603050405020304" pitchFamily="18" charset="0"/>
              </a:endParaRPr>
            </a:p>
          </p:txBody>
        </p:sp>
        <p:sp>
          <p:nvSpPr>
            <p:cNvPr id="80901"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1800" dirty="0">
                <a:solidFill>
                  <a:srgbClr val="000000"/>
                </a:solidFill>
                <a:latin typeface="Arial" panose="020B0604020202020204" pitchFamily="34" charset="0"/>
              </a:endParaRPr>
            </a:p>
          </p:txBody>
        </p:sp>
      </p:grpSp>
      <p:sp>
        <p:nvSpPr>
          <p:cNvPr id="80902" name="Rectangle 6"/>
          <p:cNvSpPr>
            <a:spLocks noGrp="1" noChangeArrowheads="1"/>
          </p:cNvSpPr>
          <p:nvPr>
            <p:ph type="ctrTitle"/>
          </p:nvPr>
        </p:nvSpPr>
        <p:spPr>
          <a:xfrm>
            <a:off x="1924051" y="985839"/>
            <a:ext cx="9652000" cy="1444625"/>
          </a:xfrm>
        </p:spPr>
        <p:txBody>
          <a:bodyPr/>
          <a:lstStyle>
            <a:lvl1pPr>
              <a:defRPr sz="3200"/>
            </a:lvl1pPr>
          </a:lstStyle>
          <a:p>
            <a:pPr lvl="0"/>
            <a:r>
              <a:rPr lang="en-US" altLang="en-US" noProof="0"/>
              <a:t>Click to edit Master title style</a:t>
            </a:r>
          </a:p>
        </p:txBody>
      </p:sp>
      <p:sp>
        <p:nvSpPr>
          <p:cNvPr id="80903" name="Rectangle 7"/>
          <p:cNvSpPr>
            <a:spLocks noGrp="1" noChangeArrowheads="1"/>
          </p:cNvSpPr>
          <p:nvPr>
            <p:ph type="subTitle" idx="1"/>
          </p:nvPr>
        </p:nvSpPr>
        <p:spPr>
          <a:xfrm>
            <a:off x="1924051" y="3427413"/>
            <a:ext cx="9652000" cy="1752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80904" name="Rectangle 8"/>
          <p:cNvSpPr>
            <a:spLocks noGrp="1" noChangeArrowheads="1"/>
          </p:cNvSpPr>
          <p:nvPr>
            <p:ph type="dt" sz="half" idx="2"/>
          </p:nvPr>
        </p:nvSpPr>
        <p:spPr/>
        <p:txBody>
          <a:bodyPr/>
          <a:lstStyle>
            <a:lvl1pPr>
              <a:defRPr/>
            </a:lvl1pPr>
          </a:lstStyle>
          <a:p>
            <a:fld id="{96896B56-457F-48B1-A531-6AEF99D57F87}" type="datetime1">
              <a:rPr lang="en-US" altLang="en-US">
                <a:solidFill>
                  <a:srgbClr val="000000"/>
                </a:solidFill>
              </a:rPr>
              <a:pPr/>
              <a:t>1/27/2025</a:t>
            </a:fld>
            <a:endParaRPr lang="en-US" altLang="en-US" dirty="0">
              <a:solidFill>
                <a:srgbClr val="000000"/>
              </a:solidFill>
            </a:endParaRPr>
          </a:p>
        </p:txBody>
      </p:sp>
      <p:sp>
        <p:nvSpPr>
          <p:cNvPr id="80905" name="Rectangle 9"/>
          <p:cNvSpPr>
            <a:spLocks noGrp="1" noChangeArrowheads="1"/>
          </p:cNvSpPr>
          <p:nvPr>
            <p:ph type="ftr" sz="quarter" idx="3"/>
          </p:nvPr>
        </p:nvSpPr>
        <p:spPr/>
        <p:txBody>
          <a:bodyPr/>
          <a:lstStyle>
            <a:lvl1pPr>
              <a:defRPr/>
            </a:lvl1pPr>
          </a:lstStyle>
          <a:p>
            <a:endParaRPr lang="en-US" altLang="en-US" dirty="0">
              <a:solidFill>
                <a:srgbClr val="000000"/>
              </a:solidFill>
            </a:endParaRPr>
          </a:p>
        </p:txBody>
      </p:sp>
      <p:sp>
        <p:nvSpPr>
          <p:cNvPr id="80906" name="Rectangle 10"/>
          <p:cNvSpPr>
            <a:spLocks noGrp="1" noChangeArrowheads="1"/>
          </p:cNvSpPr>
          <p:nvPr>
            <p:ph type="sldNum" sz="quarter" idx="4"/>
          </p:nvPr>
        </p:nvSpPr>
        <p:spPr/>
        <p:txBody>
          <a:bodyPr/>
          <a:lstStyle>
            <a:lvl1pPr>
              <a:defRPr/>
            </a:lvl1pPr>
          </a:lstStyle>
          <a:p>
            <a:fld id="{2F542440-E87D-4779-A6FA-DCA8CD076FE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2086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build="p">
        <p:tmplLst>
          <p:tmpl lvl="1">
            <p:tnLst>
              <p:par>
                <p:cTn presetID="1" presetClass="entr" presetSubtype="0" fill="hold" nodeType="clickEffect">
                  <p:stCondLst>
                    <p:cond delay="0"/>
                  </p:stCondLst>
                  <p:childTnLst>
                    <p:set>
                      <p:cBhvr>
                        <p:cTn dur="1" fill="hold">
                          <p:stCondLst>
                            <p:cond delay="0"/>
                          </p:stCondLst>
                        </p:cTn>
                        <p:tgtEl>
                          <p:spTgt spid="80903"/>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CEFE6BE-0F1A-49C4-9FB7-746B91297121}" type="datetime1">
              <a:rPr lang="en-US" altLang="en-US">
                <a:solidFill>
                  <a:srgbClr val="000000"/>
                </a:solidFill>
              </a:rPr>
              <a:pPr/>
              <a:t>1/27/2025</a:t>
            </a:fld>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8EF2FE-67E9-4A98-A973-FB67063B35C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3844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884" y="301625"/>
            <a:ext cx="2436283"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6684" y="301625"/>
            <a:ext cx="7112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6D54BA0-FB32-4B49-857E-4C207DEDDF57}" type="datetime1">
              <a:rPr lang="en-US" altLang="en-US">
                <a:solidFill>
                  <a:srgbClr val="000000"/>
                </a:solidFill>
              </a:rPr>
              <a:pPr/>
              <a:t>1/27/2025</a:t>
            </a:fld>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411009-433F-4A5D-A739-E94B04B3738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3019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spcBef>
                <a:spcPts val="1800"/>
              </a:spcBef>
              <a:defRPr/>
            </a:lvl2pPr>
            <a:lvl3pPr>
              <a:spcBef>
                <a:spcPts val="1800"/>
              </a:spcBef>
              <a:defRPr/>
            </a:lvl3pPr>
            <a:lvl4pPr>
              <a:spcBef>
                <a:spcPts val="1800"/>
              </a:spcBef>
              <a:defRPr/>
            </a:lvl4pPr>
            <a:lvl5pPr>
              <a:spcBef>
                <a:spcPts val="18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004BA38-B454-485B-AF6B-E3CA61E5817D}" type="datetime1">
              <a:rPr lang="en-US" altLang="en-US">
                <a:solidFill>
                  <a:srgbClr val="000000"/>
                </a:solidFill>
              </a:rPr>
              <a:pPr/>
              <a:t>1/27/2025</a:t>
            </a:fld>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5CF44E-EC24-4B86-B31C-52FA5D2011B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815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5FA4184-D4BB-43EE-8DB5-5FE1C9726447}" type="datetime1">
              <a:rPr lang="en-US" altLang="en-US">
                <a:solidFill>
                  <a:srgbClr val="000000"/>
                </a:solidFill>
              </a:rPr>
              <a:pPr/>
              <a:t>1/27/2025</a:t>
            </a:fld>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8EB9F9-861B-46B4-81DE-3F672CCA73D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6567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6684" y="1827213"/>
            <a:ext cx="47730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2967" y="1827213"/>
            <a:ext cx="4775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0B3CCAB-7B3C-4D7E-8A8E-2172D9007F55}" type="datetime1">
              <a:rPr lang="en-US" altLang="en-US">
                <a:solidFill>
                  <a:srgbClr val="000000"/>
                </a:solidFill>
              </a:rPr>
              <a:pPr/>
              <a:t>1/27/2025</a:t>
            </a:fld>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564C1D-C0F1-4000-B79D-37CD606D52B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7123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2CCACA4E-7958-4647-9064-F30FFAD60090}" type="datetime1">
              <a:rPr lang="en-US" altLang="en-US">
                <a:solidFill>
                  <a:srgbClr val="000000"/>
                </a:solidFill>
              </a:rPr>
              <a:pPr/>
              <a:t>1/27/2025</a:t>
            </a:fld>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CA10B-BEA7-4599-9089-5A00D745378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5979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55450321-6DF4-4773-BCFD-F34867E8ED85}" type="datetime1">
              <a:rPr lang="en-US" altLang="en-US">
                <a:solidFill>
                  <a:srgbClr val="000000"/>
                </a:solidFill>
              </a:rPr>
              <a:pPr/>
              <a:t>1/27/2025</a:t>
            </a:fld>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567E6C3-EB3A-4763-BFD6-82A9AC6EE7B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4867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fontAlgn="base">
              <a:spcBef>
                <a:spcPct val="0"/>
              </a:spcBef>
              <a:spcAft>
                <a:spcPct val="0"/>
              </a:spcAft>
            </a:pPr>
            <a:fld id="{917D08E5-8365-45AC-ACB0-445B80B1631B}" type="datetime1">
              <a:rPr lang="en-US" altLang="en-US" smtClean="0">
                <a:solidFill>
                  <a:srgbClr val="000000"/>
                </a:solidFill>
              </a:rPr>
              <a:pPr fontAlgn="base">
                <a:spcBef>
                  <a:spcPct val="0"/>
                </a:spcBef>
                <a:spcAft>
                  <a:spcPct val="0"/>
                </a:spcAft>
              </a:pPr>
              <a:t>1/27/2025</a:t>
            </a:fld>
            <a:endParaRPr lang="en-US" altLang="en-US" dirty="0">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pPr>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93891829-EFA1-484E-A2A5-AE53C2220328}"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10" name="Rectangle 9"/>
          <p:cNvSpPr/>
          <p:nvPr userDrawn="1"/>
        </p:nvSpPr>
        <p:spPr bwMode="auto">
          <a:xfrm>
            <a:off x="1642188" y="1138335"/>
            <a:ext cx="10226351" cy="8024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anose="020B0604030504040204" pitchFamily="34" charset="0"/>
            </a:endParaRPr>
          </a:p>
        </p:txBody>
      </p:sp>
    </p:spTree>
    <p:extLst>
      <p:ext uri="{BB962C8B-B14F-4D97-AF65-F5344CB8AC3E}">
        <p14:creationId xmlns:p14="http://schemas.microsoft.com/office/powerpoint/2010/main" val="33181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BE63D26-ECDA-4F63-9311-5B03D9233BE4}" type="datetime1">
              <a:rPr lang="en-US" altLang="en-US">
                <a:solidFill>
                  <a:srgbClr val="000000"/>
                </a:solidFill>
              </a:rPr>
              <a:pPr/>
              <a:t>1/27/2025</a:t>
            </a:fld>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76C4C-8282-4D4A-A0B5-5B3EC1F6B2E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5569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4913D60-37AC-474A-BC82-C412D1B65419}" type="datetime1">
              <a:rPr lang="en-US" altLang="en-US">
                <a:solidFill>
                  <a:srgbClr val="000000"/>
                </a:solidFill>
              </a:rPr>
              <a:pPr/>
              <a:t>1/27/2025</a:t>
            </a:fld>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895658-FD6D-4234-BA36-E0D66319705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9280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874" name="Group 2"/>
          <p:cNvGrpSpPr>
            <a:grpSpLocks/>
          </p:cNvGrpSpPr>
          <p:nvPr/>
        </p:nvGrpSpPr>
        <p:grpSpPr bwMode="auto">
          <a:xfrm>
            <a:off x="-4318000" y="0"/>
            <a:ext cx="15900400" cy="3810000"/>
            <a:chOff x="-2040" y="0"/>
            <a:chExt cx="7512" cy="2400"/>
          </a:xfrm>
        </p:grpSpPr>
        <p:sp>
          <p:nvSpPr>
            <p:cNvPr id="7987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dirty="0">
                <a:solidFill>
                  <a:srgbClr val="000000"/>
                </a:solidFill>
                <a:latin typeface="Times New Roman" panose="02020603050405020304" pitchFamily="18" charset="0"/>
              </a:endParaRPr>
            </a:p>
          </p:txBody>
        </p:sp>
        <p:sp>
          <p:nvSpPr>
            <p:cNvPr id="7987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1800" dirty="0">
                <a:solidFill>
                  <a:srgbClr val="000000"/>
                </a:solidFill>
                <a:latin typeface="Arial" panose="020B0604020202020204" pitchFamily="34" charset="0"/>
              </a:endParaRPr>
            </a:p>
          </p:txBody>
        </p:sp>
        <p:sp>
          <p:nvSpPr>
            <p:cNvPr id="79877"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dirty="0">
                <a:solidFill>
                  <a:srgbClr val="000000"/>
                </a:solidFill>
              </a:endParaRPr>
            </a:p>
          </p:txBody>
        </p:sp>
      </p:grpSp>
      <p:sp>
        <p:nvSpPr>
          <p:cNvPr id="79878" name="Rectangle 6"/>
          <p:cNvSpPr>
            <a:spLocks noGrp="1" noChangeArrowheads="1"/>
          </p:cNvSpPr>
          <p:nvPr>
            <p:ph type="title"/>
          </p:nvPr>
        </p:nvSpPr>
        <p:spPr bwMode="auto">
          <a:xfrm>
            <a:off x="1826684" y="301625"/>
            <a:ext cx="97514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9879" name="Rectangle 7"/>
          <p:cNvSpPr>
            <a:spLocks noGrp="1" noChangeArrowheads="1"/>
          </p:cNvSpPr>
          <p:nvPr>
            <p:ph type="body" idx="1"/>
          </p:nvPr>
        </p:nvSpPr>
        <p:spPr bwMode="auto">
          <a:xfrm>
            <a:off x="1826684" y="1827213"/>
            <a:ext cx="975148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880" name="Rectangle 8"/>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fontAlgn="base">
              <a:spcBef>
                <a:spcPct val="0"/>
              </a:spcBef>
              <a:spcAft>
                <a:spcPct val="0"/>
              </a:spcAft>
            </a:pPr>
            <a:fld id="{917D08E5-8365-45AC-ACB0-445B80B1631B}" type="datetime1">
              <a:rPr lang="en-US" altLang="en-US">
                <a:solidFill>
                  <a:srgbClr val="000000"/>
                </a:solidFill>
              </a:rPr>
              <a:pPr fontAlgn="base">
                <a:spcBef>
                  <a:spcPct val="0"/>
                </a:spcBef>
                <a:spcAft>
                  <a:spcPct val="0"/>
                </a:spcAft>
              </a:pPr>
              <a:t>1/27/2025</a:t>
            </a:fld>
            <a:endParaRPr lang="en-US" altLang="en-US" dirty="0">
              <a:solidFill>
                <a:srgbClr val="000000"/>
              </a:solidFill>
            </a:endParaRPr>
          </a:p>
        </p:txBody>
      </p:sp>
      <p:sp>
        <p:nvSpPr>
          <p:cNvPr id="79881" name="Rectangle 9"/>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fontAlgn="base">
              <a:spcBef>
                <a:spcPct val="0"/>
              </a:spcBef>
              <a:spcAft>
                <a:spcPct val="0"/>
              </a:spcAft>
            </a:pPr>
            <a:endParaRPr lang="en-US" altLang="en-US" dirty="0">
              <a:solidFill>
                <a:srgbClr val="000000"/>
              </a:solidFill>
            </a:endParaRPr>
          </a:p>
        </p:txBody>
      </p:sp>
      <p:sp>
        <p:nvSpPr>
          <p:cNvPr id="79882" name="Rectangle 10"/>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93891829-EFA1-484E-A2A5-AE53C2220328}" type="slidenum">
              <a:rPr lang="en-US" altLang="en-US">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148429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build="p">
        <p:tmplLst>
          <p:tmpl lvl="1">
            <p:tnLst>
              <p:par>
                <p:cTn presetID="1" presetClass="entr" presetSubtype="0" fill="hold" nodeType="clickEffect">
                  <p:stCondLst>
                    <p:cond delay="0"/>
                  </p:stCondLst>
                  <p:childTnLst>
                    <p:set>
                      <p:cBhvr>
                        <p:cTn dur="1" fill="hold">
                          <p:stCondLst>
                            <p:cond delay="0"/>
                          </p:stCondLst>
                        </p:cTn>
                        <p:tgtEl>
                          <p:spTgt spid="7987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7987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7987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7987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79879"/>
                        </p:tgtEl>
                        <p:attrNameLst>
                          <p:attrName>style.visibility</p:attrName>
                        </p:attrNameLst>
                      </p:cBhvr>
                      <p:to>
                        <p:strVal val="visible"/>
                      </p:to>
                    </p:set>
                  </p:childTnLst>
                </p:cTn>
              </p:par>
            </p:tnLst>
          </p:tmpl>
        </p:tmplLst>
      </p:bldP>
    </p:bldLst>
  </p:timing>
  <p:hf hdr="0" ftr="0" dt="0"/>
  <p:txStyles>
    <p:titleStyle>
      <a:lvl1pPr algn="l" rtl="0" fontAlgn="base">
        <a:spcBef>
          <a:spcPct val="0"/>
        </a:spcBef>
        <a:spcAft>
          <a:spcPct val="0"/>
        </a:spcAft>
        <a:defRPr sz="2800" kern="12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panose="020B0604020202020204" pitchFamily="34" charset="0"/>
        </a:defRPr>
      </a:lvl2pPr>
      <a:lvl3pPr algn="l" rtl="0" fontAlgn="base">
        <a:spcBef>
          <a:spcPct val="0"/>
        </a:spcBef>
        <a:spcAft>
          <a:spcPct val="0"/>
        </a:spcAft>
        <a:defRPr sz="2800">
          <a:solidFill>
            <a:schemeClr val="tx2"/>
          </a:solidFill>
          <a:latin typeface="Arial" panose="020B0604020202020204" pitchFamily="34" charset="0"/>
        </a:defRPr>
      </a:lvl3pPr>
      <a:lvl4pPr algn="l" rtl="0" fontAlgn="base">
        <a:spcBef>
          <a:spcPct val="0"/>
        </a:spcBef>
        <a:spcAft>
          <a:spcPct val="0"/>
        </a:spcAft>
        <a:defRPr sz="2800">
          <a:solidFill>
            <a:schemeClr val="tx2"/>
          </a:solidFill>
          <a:latin typeface="Arial" panose="020B0604020202020204" pitchFamily="34" charset="0"/>
        </a:defRPr>
      </a:lvl4pPr>
      <a:lvl5pPr algn="l" rtl="0" fontAlgn="base">
        <a:spcBef>
          <a:spcPct val="0"/>
        </a:spcBef>
        <a:spcAft>
          <a:spcPct val="0"/>
        </a:spcAft>
        <a:defRPr sz="2800">
          <a:solidFill>
            <a:schemeClr val="tx2"/>
          </a:solidFill>
          <a:latin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p:titleStyle>
    <p:bodyStyle>
      <a:lvl1pPr marL="342900" indent="-342900" algn="l" rtl="0" fontAlgn="base">
        <a:spcBef>
          <a:spcPct val="100000"/>
        </a:spcBef>
        <a:spcAft>
          <a:spcPct val="0"/>
        </a:spcAft>
        <a:buClr>
          <a:schemeClr val="tx2"/>
        </a:buClr>
        <a:buSzPct val="70000"/>
        <a:buFont typeface="Wingdings" panose="05000000000000000000" pitchFamily="2" charset="2"/>
        <a:buChar char="¡"/>
        <a:defRPr kern="1200">
          <a:solidFill>
            <a:schemeClr val="tx1"/>
          </a:solidFill>
          <a:latin typeface="+mn-lt"/>
          <a:ea typeface="+mn-ea"/>
          <a:cs typeface="+mn-cs"/>
        </a:defRPr>
      </a:lvl1pPr>
      <a:lvl2pPr marL="742950" indent="-285750" algn="l" rtl="0" fontAlgn="base">
        <a:spcBef>
          <a:spcPct val="75000"/>
        </a:spcBef>
        <a:spcAft>
          <a:spcPct val="0"/>
        </a:spcAft>
        <a:buClr>
          <a:schemeClr val="accent2"/>
        </a:buClr>
        <a:buSzPct val="70000"/>
        <a:buFont typeface="Wingdings" panose="05000000000000000000" pitchFamily="2" charset="2"/>
        <a:buChar char="l"/>
        <a:defRPr kern="1200">
          <a:solidFill>
            <a:schemeClr val="tx1"/>
          </a:solidFill>
          <a:latin typeface="+mn-lt"/>
          <a:ea typeface="+mn-ea"/>
          <a:cs typeface="+mn-cs"/>
        </a:defRPr>
      </a:lvl2pPr>
      <a:lvl3pPr marL="1143000" indent="-228600" algn="l" rtl="0" fontAlgn="base">
        <a:spcBef>
          <a:spcPct val="100000"/>
        </a:spcBef>
        <a:spcAft>
          <a:spcPct val="0"/>
        </a:spcAft>
        <a:buClr>
          <a:schemeClr val="tx2"/>
        </a:buClr>
        <a:buSzPct val="65000"/>
        <a:buFont typeface="Wingdings" panose="05000000000000000000" pitchFamily="2" charset="2"/>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holarworks.sjsu.edu/etd_theses/373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zelix.com/klassmast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reverseit.xyz/wp-content/uploads/2025/01/jclasslib_win64_4_3_1.zip" TargetMode="Externa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reverseit.xyz/wp-content/uploads/2025/01/CheckLimitation.zip"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reverseit.xyz/wp-content/uploads/2025/01/proguard5.2.zip"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reverseit.xyz/wp-content/uploads/2025/01/fernflower.zip" TargetMode="Externa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s://reverseit.xyz/wp-content/uploads/2025/01/CheckLimitationObfuscated1.zip"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reverseit.xyz/wp-content/uploads/2025/01/SandMark340.zip" TargetMode="Externa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s://reverseit.xyz/wp-content/uploads/2025/01/CheckLimitationObfuscated1.zip"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reverseit.xyz/wp-content/uploads/2025/01/CheckLimitationObfuscated2.zip" TargetMode="Externa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https://reverseit.xyz/wp-content/uploads/2025/01/jad.zip" TargetMode="Externa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hyperlink" Target="http://www.wiley.com/WileyCDA/WileyTitle/productCd-0764574817.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digitool.library.mcgill.ca/R/?func=dbin-jump-full&amp;object_id=18300&amp;local_base=GEN01-MCG0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iley.com/WileyCDA/WileyTitle/productCd-0764574817.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ndmark.cs.arizona.edu/index.html" TargetMode="External"/><Relationship Id="rId2" Type="http://schemas.openxmlformats.org/officeDocument/2006/relationships/hyperlink" Target="http://www.wiley.com/WileyCDA/WileyTitle/productCd-0764574817.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hyperlink" Target="http://www.cipressosjsu.info/CS266/zip/Jad.zip" TargetMode="Externa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cipressosjsu.info/CS266/jar/CheckLimitationObfuscated3.ja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ocs.oracle.com/javase/7/docs/technotes/guides/jpda/index.html" TargetMode="External"/><Relationship Id="rId2" Type="http://schemas.openxmlformats.org/officeDocument/2006/relationships/hyperlink" Target="http://docs.oracle.com/javase/7/docs/technotes/guides/jpda/architecture.html#interfa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reverseit.xyz/wp-content/uploads/2025/01/retroguard-v2.3.1.zip" TargetMode="External"/><Relationship Id="rId3" Type="http://schemas.openxmlformats.org/officeDocument/2006/relationships/hyperlink" Target="http://proguard.sourceforge.net/" TargetMode="External"/><Relationship Id="rId7" Type="http://schemas.openxmlformats.org/officeDocument/2006/relationships/image" Target="../media/image1.png"/><Relationship Id="rId2" Type="http://schemas.openxmlformats.org/officeDocument/2006/relationships/hyperlink" Target="http://sandmark.cs.arizona.edu/index.html" TargetMode="External"/><Relationship Id="rId1" Type="http://schemas.openxmlformats.org/officeDocument/2006/relationships/slideLayout" Target="../slideLayouts/slideLayout2.xml"/><Relationship Id="rId6" Type="http://schemas.openxmlformats.org/officeDocument/2006/relationships/hyperlink" Target="https://reverseit.xyz/wp-content/uploads/2025/01/SandMark340.zip" TargetMode="External"/><Relationship Id="rId11" Type="http://schemas.openxmlformats.org/officeDocument/2006/relationships/image" Target="../media/image3.png"/><Relationship Id="rId5" Type="http://schemas.openxmlformats.org/officeDocument/2006/relationships/hyperlink" Target="http://proguard.sourceforge.net/alternatives.html" TargetMode="External"/><Relationship Id="rId10" Type="http://schemas.openxmlformats.org/officeDocument/2006/relationships/hyperlink" Target="https://reverseit.xyz/wp-content/uploads/2025/01/proguard5.2.zip" TargetMode="External"/><Relationship Id="rId4" Type="http://schemas.openxmlformats.org/officeDocument/2006/relationships/hyperlink" Target="http://www.zelix.com/klassmaster/" TargetMode="Externa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r>
              <a:rPr lang="en-US" altLang="en-US" sz="2800" b="1" dirty="0"/>
              <a:t>CS266 Software Reverse Engineering (SRE)</a:t>
            </a:r>
            <a:br>
              <a:rPr lang="en-US" altLang="en-US" sz="2800" b="1" dirty="0"/>
            </a:br>
            <a:r>
              <a:rPr lang="en-US" sz="2800" b="1" dirty="0">
                <a:solidFill>
                  <a:srgbClr val="00B050"/>
                </a:solidFill>
              </a:rPr>
              <a:t>Applying Anti-Reversing Techniques to Java Bytecode</a:t>
            </a:r>
            <a:endParaRPr lang="en-US" altLang="en-US" sz="2800" b="1" i="1" dirty="0">
              <a:solidFill>
                <a:srgbClr val="00B050"/>
              </a:solidFill>
            </a:endParaRPr>
          </a:p>
        </p:txBody>
      </p:sp>
      <p:sp>
        <p:nvSpPr>
          <p:cNvPr id="2053" name="Rectangle 5"/>
          <p:cNvSpPr>
            <a:spLocks noGrp="1" noChangeArrowheads="1"/>
          </p:cNvSpPr>
          <p:nvPr>
            <p:ph type="subTitle" idx="1"/>
          </p:nvPr>
        </p:nvSpPr>
        <p:spPr>
          <a:xfrm>
            <a:off x="1924051" y="3427413"/>
            <a:ext cx="9652000" cy="1512140"/>
          </a:xfrm>
        </p:spPr>
        <p:txBody>
          <a:bodyPr/>
          <a:lstStyle/>
          <a:p>
            <a:pPr>
              <a:lnSpc>
                <a:spcPct val="90000"/>
              </a:lnSpc>
              <a:spcBef>
                <a:spcPct val="20000"/>
              </a:spcBef>
            </a:pPr>
            <a:r>
              <a:rPr lang="en-US" altLang="en-US" dirty="0"/>
              <a:t>Teodoro (Ted) Cipresso</a:t>
            </a:r>
          </a:p>
          <a:p>
            <a:pPr>
              <a:lnSpc>
                <a:spcPct val="90000"/>
              </a:lnSpc>
              <a:spcBef>
                <a:spcPct val="20000"/>
              </a:spcBef>
            </a:pPr>
            <a:r>
              <a:rPr lang="en-US" altLang="en-US" dirty="0"/>
              <a:t>Senior Software Engineer, IBM</a:t>
            </a:r>
          </a:p>
          <a:p>
            <a:pPr>
              <a:lnSpc>
                <a:spcPct val="90000"/>
              </a:lnSpc>
              <a:spcBef>
                <a:spcPct val="20000"/>
              </a:spcBef>
            </a:pPr>
            <a:r>
              <a:rPr lang="en-US" altLang="en-US" dirty="0"/>
              <a:t>SRE Guest Lecture</a:t>
            </a:r>
          </a:p>
          <a:p>
            <a:pPr>
              <a:lnSpc>
                <a:spcPct val="90000"/>
              </a:lnSpc>
              <a:spcBef>
                <a:spcPct val="20000"/>
              </a:spcBef>
            </a:pPr>
            <a:endParaRPr lang="en-US" altLang="en-US" dirty="0"/>
          </a:p>
          <a:p>
            <a:pPr>
              <a:lnSpc>
                <a:spcPct val="90000"/>
              </a:lnSpc>
              <a:spcBef>
                <a:spcPct val="20000"/>
              </a:spcBef>
            </a:pPr>
            <a:endParaRPr lang="en-US" altLang="en-US" dirty="0"/>
          </a:p>
          <a:p>
            <a:pPr algn="r">
              <a:lnSpc>
                <a:spcPct val="90000"/>
              </a:lnSpc>
              <a:spcBef>
                <a:spcPct val="20000"/>
              </a:spcBef>
            </a:pPr>
            <a:endParaRPr lang="en-US" altLang="en-US" dirty="0"/>
          </a:p>
          <a:p>
            <a:pPr>
              <a:lnSpc>
                <a:spcPct val="90000"/>
              </a:lnSpc>
            </a:pPr>
            <a:endParaRPr lang="en-US" altLang="en-US" dirty="0"/>
          </a:p>
        </p:txBody>
      </p:sp>
      <p:sp>
        <p:nvSpPr>
          <p:cNvPr id="4" name="Rectangle 5"/>
          <p:cNvSpPr txBox="1">
            <a:spLocks noChangeArrowheads="1"/>
          </p:cNvSpPr>
          <p:nvPr/>
        </p:nvSpPr>
        <p:spPr bwMode="auto">
          <a:xfrm>
            <a:off x="3957503" y="6263256"/>
            <a:ext cx="8129995" cy="45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100000"/>
              </a:spcBef>
              <a:spcAft>
                <a:spcPct val="0"/>
              </a:spcAft>
              <a:buClr>
                <a:schemeClr val="tx2"/>
              </a:buClr>
              <a:buSzPct val="70000"/>
              <a:buFont typeface="Wingdings" panose="05000000000000000000" pitchFamily="2" charset="2"/>
              <a:buNone/>
              <a:defRPr kern="1200">
                <a:solidFill>
                  <a:schemeClr val="tx1"/>
                </a:solidFill>
                <a:latin typeface="+mn-lt"/>
                <a:ea typeface="+mn-ea"/>
                <a:cs typeface="+mn-cs"/>
              </a:defRPr>
            </a:lvl1pPr>
            <a:lvl2pPr marL="742950" indent="-285750" algn="l" rtl="0" fontAlgn="base">
              <a:spcBef>
                <a:spcPct val="75000"/>
              </a:spcBef>
              <a:spcAft>
                <a:spcPct val="0"/>
              </a:spcAft>
              <a:buClr>
                <a:schemeClr val="accent2"/>
              </a:buClr>
              <a:buSzPct val="70000"/>
              <a:buFont typeface="Wingdings" panose="05000000000000000000" pitchFamily="2" charset="2"/>
              <a:buChar char="l"/>
              <a:defRPr kern="1200">
                <a:solidFill>
                  <a:schemeClr val="tx1"/>
                </a:solidFill>
                <a:latin typeface="+mn-lt"/>
                <a:ea typeface="+mn-ea"/>
                <a:cs typeface="+mn-cs"/>
              </a:defRPr>
            </a:lvl2pPr>
            <a:lvl3pPr marL="1143000" indent="-228600" algn="l" rtl="0" fontAlgn="base">
              <a:spcBef>
                <a:spcPct val="100000"/>
              </a:spcBef>
              <a:spcAft>
                <a:spcPct val="0"/>
              </a:spcAft>
              <a:buClr>
                <a:schemeClr val="tx2"/>
              </a:buClr>
              <a:buSzPct val="65000"/>
              <a:buFont typeface="Wingdings" panose="05000000000000000000" pitchFamily="2" charset="2"/>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20000"/>
              </a:spcBef>
            </a:pPr>
            <a:r>
              <a:rPr lang="en-US" altLang="en-US" sz="1200" dirty="0"/>
              <a:t>The information in this presentation is taken from the thesis “Software reverse engineering education” available at </a:t>
            </a:r>
            <a:r>
              <a:rPr lang="en-US" altLang="en-US" sz="1200" dirty="0">
                <a:hlinkClick r:id="rId2"/>
              </a:rPr>
              <a:t>http://scholarworks.sjsu.edu/etd_theses/3734/</a:t>
            </a:r>
            <a:r>
              <a:rPr lang="en-US" altLang="en-US" sz="1200" dirty="0"/>
              <a:t> where all citations can be found.</a:t>
            </a:r>
          </a:p>
          <a:p>
            <a:pPr>
              <a:lnSpc>
                <a:spcPct val="90000"/>
              </a:lnSpc>
              <a:spcBef>
                <a:spcPct val="20000"/>
              </a:spcBef>
            </a:pPr>
            <a:endParaRPr lang="en-US" altLang="en-US" dirty="0"/>
          </a:p>
          <a:p>
            <a:pPr>
              <a:lnSpc>
                <a:spcPct val="90000"/>
              </a:lnSpc>
              <a:spcBef>
                <a:spcPct val="20000"/>
              </a:spcBef>
            </a:pPr>
            <a:endParaRPr lang="en-US" altLang="en-US" dirty="0"/>
          </a:p>
          <a:p>
            <a:pPr>
              <a:lnSpc>
                <a:spcPct val="90000"/>
              </a:lnSpc>
              <a:spcBef>
                <a:spcPct val="20000"/>
              </a:spcBef>
            </a:pPr>
            <a:endParaRPr lang="en-US" altLang="en-US" dirty="0"/>
          </a:p>
          <a:p>
            <a:pPr algn="r">
              <a:lnSpc>
                <a:spcPct val="90000"/>
              </a:lnSpc>
              <a:spcBef>
                <a:spcPct val="20000"/>
              </a:spcBef>
            </a:pPr>
            <a:endParaRPr lang="en-US" altLang="en-US" dirty="0"/>
          </a:p>
          <a:p>
            <a:pPr>
              <a:lnSpc>
                <a:spcPct val="90000"/>
              </a:lnSpc>
            </a:pPr>
            <a:endParaRPr lang="en-US" altLang="en-US" dirty="0"/>
          </a:p>
        </p:txBody>
      </p:sp>
    </p:spTree>
    <p:extLst>
      <p:ext uri="{BB962C8B-B14F-4D97-AF65-F5344CB8AC3E}">
        <p14:creationId xmlns:p14="http://schemas.microsoft.com/office/powerpoint/2010/main" val="3182632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3" name="Content Placeholder 2"/>
          <p:cNvSpPr>
            <a:spLocks noGrp="1"/>
          </p:cNvSpPr>
          <p:nvPr>
            <p:ph idx="1"/>
          </p:nvPr>
        </p:nvSpPr>
        <p:spPr>
          <a:xfrm>
            <a:off x="1826684" y="1827213"/>
            <a:ext cx="9751483" cy="4582296"/>
          </a:xfrm>
        </p:spPr>
        <p:txBody>
          <a:bodyPr/>
          <a:lstStyle/>
          <a:p>
            <a:r>
              <a:rPr lang="en-US"/>
              <a:t>Variable, class, and method names, are all left intact when compiling Java source code to Java bytecode. </a:t>
            </a:r>
          </a:p>
          <a:p>
            <a:r>
              <a:rPr lang="en-US"/>
              <a:t>Oracle’s Java compiler </a:t>
            </a:r>
            <a:r>
              <a:rPr lang="en-US">
                <a:solidFill>
                  <a:schemeClr val="tx2"/>
                </a:solidFill>
              </a:rPr>
              <a:t>javac</a:t>
            </a:r>
            <a:r>
              <a:rPr lang="en-US" i="1"/>
              <a:t> </a:t>
            </a:r>
            <a:r>
              <a:rPr lang="en-US"/>
              <a:t>provides an option to leave out debugging information in Java bytecode: specifying </a:t>
            </a:r>
            <a:r>
              <a:rPr lang="en-US">
                <a:solidFill>
                  <a:schemeClr val="tx2"/>
                </a:solidFill>
              </a:rPr>
              <a:t>javac -g:none </a:t>
            </a:r>
            <a:r>
              <a:rPr lang="en-US"/>
              <a:t>will exclude information on line numbers, the source file name, and local variables.</a:t>
            </a:r>
          </a:p>
          <a:p>
            <a:pPr lvl="1"/>
            <a:r>
              <a:rPr lang="en-US"/>
              <a:t>This option offers little to no help in fending off a reverser as none of the remaining variable names, methods names, and constants are obfuscated.</a:t>
            </a:r>
          </a:p>
          <a:p>
            <a:r>
              <a:rPr lang="en-US"/>
              <a:t>[</a:t>
            </a:r>
            <a:r>
              <a:rPr lang="en-US">
                <a:hlinkClick r:id="rId2"/>
              </a:rPr>
              <a:t>26</a:t>
            </a:r>
            <a:r>
              <a:rPr lang="en-US"/>
              <a:t>] states that a high-level of protection can be achieved for Java bytecode by applying three transformations: Name Obfuscation, String Encryption, and Flow Obfuscation.</a:t>
            </a:r>
          </a:p>
          <a:p>
            <a:pPr lvl="1"/>
            <a:r>
              <a:rPr lang="en-US"/>
              <a:t>There does not appear to be a free anti-reversing tool that can perform all three of these transformations to Java bytecode. </a:t>
            </a:r>
          </a:p>
          <a:p>
            <a:pPr lvl="1"/>
            <a:endParaRPr lang="en-US"/>
          </a:p>
          <a:p>
            <a:endParaRPr lang="en-US"/>
          </a:p>
          <a:p>
            <a:endParaRPr lang="en-US"/>
          </a:p>
          <a:p>
            <a:endParaRPr lang="en-US"/>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355614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11</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2848139" y="1688400"/>
            <a:ext cx="7708572" cy="4560000"/>
          </a:xfrm>
          <a:prstGeom prst="rect">
            <a:avLst/>
          </a:prstGeom>
        </p:spPr>
      </p:pic>
    </p:spTree>
    <p:extLst>
      <p:ext uri="{BB962C8B-B14F-4D97-AF65-F5344CB8AC3E}">
        <p14:creationId xmlns:p14="http://schemas.microsoft.com/office/powerpoint/2010/main" val="175105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12</a:t>
            </a:fld>
            <a:endParaRPr lang="en-US" altLang="en-US">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471" y="1598295"/>
            <a:ext cx="6514148" cy="5107305"/>
          </a:xfrm>
          <a:prstGeom prst="rect">
            <a:avLst/>
          </a:prstGeom>
        </p:spPr>
      </p:pic>
      <p:pic>
        <p:nvPicPr>
          <p:cNvPr id="7" name="Picture 6">
            <a:hlinkClick r:id="rId3"/>
          </p:cNvPr>
          <p:cNvPicPr>
            <a:picLocks noChangeAspect="1"/>
          </p:cNvPicPr>
          <p:nvPr/>
        </p:nvPicPr>
        <p:blipFill>
          <a:blip r:embed="rId4"/>
          <a:stretch>
            <a:fillRect/>
          </a:stretch>
        </p:blipFill>
        <p:spPr>
          <a:xfrm>
            <a:off x="826608" y="4515658"/>
            <a:ext cx="1342857" cy="485550"/>
          </a:xfrm>
          <a:prstGeom prst="rect">
            <a:avLst/>
          </a:prstGeom>
        </p:spPr>
      </p:pic>
      <p:pic>
        <p:nvPicPr>
          <p:cNvPr id="10" name="Picture 9">
            <a:hlinkClick r:id="rId5"/>
          </p:cNvPr>
          <p:cNvPicPr>
            <a:picLocks noChangeAspect="1"/>
          </p:cNvPicPr>
          <p:nvPr/>
        </p:nvPicPr>
        <p:blipFill>
          <a:blip r:embed="rId6"/>
          <a:stretch>
            <a:fillRect/>
          </a:stretch>
        </p:blipFill>
        <p:spPr>
          <a:xfrm>
            <a:off x="967612" y="3594131"/>
            <a:ext cx="1028571" cy="504762"/>
          </a:xfrm>
          <a:prstGeom prst="rect">
            <a:avLst/>
          </a:prstGeom>
        </p:spPr>
      </p:pic>
    </p:spTree>
    <p:extLst>
      <p:ext uri="{BB962C8B-B14F-4D97-AF65-F5344CB8AC3E}">
        <p14:creationId xmlns:p14="http://schemas.microsoft.com/office/powerpoint/2010/main" val="249462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13</a:t>
            </a:fld>
            <a:endParaRPr lang="en-US" altLang="en-US">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462" y="1598295"/>
            <a:ext cx="6514148" cy="5107305"/>
          </a:xfrm>
          <a:prstGeom prst="rect">
            <a:avLst/>
          </a:prstGeom>
        </p:spPr>
      </p:pic>
    </p:spTree>
    <p:extLst>
      <p:ext uri="{BB962C8B-B14F-4D97-AF65-F5344CB8AC3E}">
        <p14:creationId xmlns:p14="http://schemas.microsoft.com/office/powerpoint/2010/main" val="2403254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14</a:t>
            </a:fld>
            <a:endParaRPr lang="en-US" altLang="en-US">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462" y="1598295"/>
            <a:ext cx="6514148" cy="5107305"/>
          </a:xfrm>
          <a:prstGeom prst="rect">
            <a:avLst/>
          </a:prstGeom>
        </p:spPr>
      </p:pic>
    </p:spTree>
    <p:extLst>
      <p:ext uri="{BB962C8B-B14F-4D97-AF65-F5344CB8AC3E}">
        <p14:creationId xmlns:p14="http://schemas.microsoft.com/office/powerpoint/2010/main" val="33342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15</a:t>
            </a:fld>
            <a:endParaRPr lang="en-US" altLang="en-US">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472" y="1598295"/>
            <a:ext cx="6514148" cy="5107305"/>
          </a:xfrm>
          <a:prstGeom prst="rect">
            <a:avLst/>
          </a:prstGeom>
        </p:spPr>
      </p:pic>
      <p:pic>
        <p:nvPicPr>
          <p:cNvPr id="6" name="Picture 5">
            <a:hlinkClick r:id="rId3"/>
          </p:cNvPr>
          <p:cNvPicPr>
            <a:picLocks noChangeAspect="1"/>
          </p:cNvPicPr>
          <p:nvPr/>
        </p:nvPicPr>
        <p:blipFill>
          <a:blip r:embed="rId4"/>
          <a:stretch>
            <a:fillRect/>
          </a:stretch>
        </p:blipFill>
        <p:spPr>
          <a:xfrm>
            <a:off x="1071212" y="4151947"/>
            <a:ext cx="904762" cy="523810"/>
          </a:xfrm>
          <a:prstGeom prst="rect">
            <a:avLst/>
          </a:prstGeom>
        </p:spPr>
      </p:pic>
    </p:spTree>
    <p:extLst>
      <p:ext uri="{BB962C8B-B14F-4D97-AF65-F5344CB8AC3E}">
        <p14:creationId xmlns:p14="http://schemas.microsoft.com/office/powerpoint/2010/main" val="171494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16</a:t>
            </a:fld>
            <a:endParaRPr lang="en-US" altLang="en-US">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139" y="1598295"/>
            <a:ext cx="6514148" cy="5107305"/>
          </a:xfrm>
          <a:prstGeom prst="rect">
            <a:avLst/>
          </a:prstGeom>
        </p:spPr>
      </p:pic>
    </p:spTree>
    <p:extLst>
      <p:ext uri="{BB962C8B-B14F-4D97-AF65-F5344CB8AC3E}">
        <p14:creationId xmlns:p14="http://schemas.microsoft.com/office/powerpoint/2010/main" val="22889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17</a:t>
            </a:fld>
            <a:endParaRPr lang="en-US" altLang="en-US">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133" y="1598295"/>
            <a:ext cx="6514148" cy="5107305"/>
          </a:xfrm>
          <a:prstGeom prst="rect">
            <a:avLst/>
          </a:prstGeom>
        </p:spPr>
      </p:pic>
    </p:spTree>
    <p:extLst>
      <p:ext uri="{BB962C8B-B14F-4D97-AF65-F5344CB8AC3E}">
        <p14:creationId xmlns:p14="http://schemas.microsoft.com/office/powerpoint/2010/main" val="427282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18</a:t>
            </a:fld>
            <a:endParaRPr lang="en-US" altLang="en-US">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131" y="1598295"/>
            <a:ext cx="6514148" cy="5107305"/>
          </a:xfrm>
          <a:prstGeom prst="rect">
            <a:avLst/>
          </a:prstGeom>
        </p:spPr>
      </p:pic>
    </p:spTree>
    <p:extLst>
      <p:ext uri="{BB962C8B-B14F-4D97-AF65-F5344CB8AC3E}">
        <p14:creationId xmlns:p14="http://schemas.microsoft.com/office/powerpoint/2010/main" val="412212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19</a:t>
            </a:fld>
            <a:endParaRPr lang="en-US" altLang="en-US">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461" y="1598295"/>
            <a:ext cx="6514148" cy="5107305"/>
          </a:xfrm>
          <a:prstGeom prst="rect">
            <a:avLst/>
          </a:prstGeom>
        </p:spPr>
      </p:pic>
    </p:spTree>
    <p:extLst>
      <p:ext uri="{BB962C8B-B14F-4D97-AF65-F5344CB8AC3E}">
        <p14:creationId xmlns:p14="http://schemas.microsoft.com/office/powerpoint/2010/main" val="328024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Introduction and Motivation for</a:t>
            </a:r>
            <a:r>
              <a:rPr lang="en-US" dirty="0">
                <a:solidFill>
                  <a:srgbClr val="00B050"/>
                </a:solidFill>
              </a:rPr>
              <a:t> Anti-Reversing</a:t>
            </a:r>
          </a:p>
        </p:txBody>
      </p:sp>
      <p:sp>
        <p:nvSpPr>
          <p:cNvPr id="5" name="Content Placeholder 4"/>
          <p:cNvSpPr>
            <a:spLocks noGrp="1"/>
          </p:cNvSpPr>
          <p:nvPr>
            <p:ph idx="1"/>
          </p:nvPr>
        </p:nvSpPr>
        <p:spPr/>
        <p:txBody>
          <a:bodyPr/>
          <a:lstStyle/>
          <a:p>
            <a:r>
              <a:rPr lang="en-US" dirty="0"/>
              <a:t>If Java bytecode is not protected through obfuscation it’s straightforward for a reverser to decompile the bytecode, make changes, and recompile.</a:t>
            </a:r>
          </a:p>
          <a:p>
            <a:r>
              <a:rPr lang="en-US" dirty="0"/>
              <a:t>If our software sells for money, then it’s natural to offer a trial version.</a:t>
            </a:r>
          </a:p>
          <a:p>
            <a:r>
              <a:rPr lang="en-US" dirty="0"/>
              <a:t>Trial versions employ guards to ultimately earn your business:</a:t>
            </a:r>
          </a:p>
          <a:p>
            <a:pPr lvl="1"/>
            <a:r>
              <a:rPr lang="en-US" dirty="0"/>
              <a:t>Time-bomb: stops working after </a:t>
            </a:r>
            <a:r>
              <a:rPr lang="en-US" i="1" dirty="0"/>
              <a:t>n</a:t>
            </a:r>
            <a:r>
              <a:rPr lang="en-US" dirty="0"/>
              <a:t> days.</a:t>
            </a:r>
          </a:p>
          <a:p>
            <a:pPr lvl="1"/>
            <a:r>
              <a:rPr lang="en-US" dirty="0"/>
              <a:t>Usage limit: stops working after </a:t>
            </a:r>
            <a:r>
              <a:rPr lang="en-US" i="1" dirty="0"/>
              <a:t>n </a:t>
            </a:r>
            <a:r>
              <a:rPr lang="en-US" dirty="0"/>
              <a:t>minutes or </a:t>
            </a:r>
            <a:r>
              <a:rPr lang="en-US" i="1" dirty="0"/>
              <a:t>n </a:t>
            </a:r>
            <a:r>
              <a:rPr lang="en-US" dirty="0"/>
              <a:t>operations.</a:t>
            </a:r>
          </a:p>
          <a:p>
            <a:pPr lvl="1"/>
            <a:r>
              <a:rPr lang="en-US" dirty="0"/>
              <a:t>Crippleware: Critical functionality is disabled (e.g, can’t save you work).</a:t>
            </a:r>
          </a:p>
          <a:p>
            <a:pPr lvl="2"/>
            <a:r>
              <a:rPr lang="en-US" dirty="0"/>
              <a:t>This is hard to get right without annoying a potential customer.</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93891829-EFA1-484E-A2A5-AE53C2220328}" type="slidenum">
              <a:rPr lang="en-US" altLang="en-US" smtClean="0">
                <a:solidFill>
                  <a:srgbClr val="000000"/>
                </a:solidFill>
              </a:rPr>
              <a:pPr fontAlgn="base">
                <a:spcBef>
                  <a:spcPct val="0"/>
                </a:spcBef>
                <a:spcAft>
                  <a:spcPct val="0"/>
                </a:spcAft>
              </a:pPr>
              <a:t>2</a:t>
            </a:fld>
            <a:endParaRPr lang="en-US" altLang="en-US" dirty="0">
              <a:solidFill>
                <a:srgbClr val="000000"/>
              </a:solidFill>
            </a:endParaRPr>
          </a:p>
        </p:txBody>
      </p:sp>
    </p:spTree>
    <p:extLst>
      <p:ext uri="{BB962C8B-B14F-4D97-AF65-F5344CB8AC3E}">
        <p14:creationId xmlns:p14="http://schemas.microsoft.com/office/powerpoint/2010/main" val="319121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20</a:t>
            </a:fld>
            <a:endParaRPr lang="en-US" altLang="en-US">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462" y="1598295"/>
            <a:ext cx="6514148" cy="5107305"/>
          </a:xfrm>
          <a:prstGeom prst="rect">
            <a:avLst/>
          </a:prstGeom>
        </p:spPr>
      </p:pic>
    </p:spTree>
    <p:extLst>
      <p:ext uri="{BB962C8B-B14F-4D97-AF65-F5344CB8AC3E}">
        <p14:creationId xmlns:p14="http://schemas.microsoft.com/office/powerpoint/2010/main" val="70216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21</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841295" y="1576458"/>
            <a:ext cx="7140572" cy="5129142"/>
          </a:xfrm>
          <a:prstGeom prst="rect">
            <a:avLst/>
          </a:prstGeom>
        </p:spPr>
      </p:pic>
      <p:pic>
        <p:nvPicPr>
          <p:cNvPr id="7" name="Picture 6">
            <a:hlinkClick r:id="rId3"/>
          </p:cNvPr>
          <p:cNvPicPr>
            <a:picLocks noChangeAspect="1"/>
          </p:cNvPicPr>
          <p:nvPr/>
        </p:nvPicPr>
        <p:blipFill>
          <a:blip r:embed="rId4"/>
          <a:stretch>
            <a:fillRect/>
          </a:stretch>
        </p:blipFill>
        <p:spPr>
          <a:xfrm>
            <a:off x="990712" y="3636267"/>
            <a:ext cx="733333" cy="504762"/>
          </a:xfrm>
          <a:prstGeom prst="rect">
            <a:avLst/>
          </a:prstGeom>
        </p:spPr>
      </p:pic>
      <p:pic>
        <p:nvPicPr>
          <p:cNvPr id="8" name="Picture 7">
            <a:hlinkClick r:id="rId5"/>
          </p:cNvPr>
          <p:cNvPicPr>
            <a:picLocks noChangeAspect="1"/>
          </p:cNvPicPr>
          <p:nvPr/>
        </p:nvPicPr>
        <p:blipFill>
          <a:blip r:embed="rId6"/>
          <a:stretch>
            <a:fillRect/>
          </a:stretch>
        </p:blipFill>
        <p:spPr>
          <a:xfrm>
            <a:off x="490711" y="4594872"/>
            <a:ext cx="1733333" cy="504762"/>
          </a:xfrm>
          <a:prstGeom prst="rect">
            <a:avLst/>
          </a:prstGeom>
        </p:spPr>
      </p:pic>
    </p:spTree>
    <p:extLst>
      <p:ext uri="{BB962C8B-B14F-4D97-AF65-F5344CB8AC3E}">
        <p14:creationId xmlns:p14="http://schemas.microsoft.com/office/powerpoint/2010/main" val="206346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22</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2853042" y="1597849"/>
            <a:ext cx="6061714" cy="5103428"/>
          </a:xfrm>
          <a:prstGeom prst="rect">
            <a:avLst/>
          </a:prstGeom>
        </p:spPr>
      </p:pic>
      <p:pic>
        <p:nvPicPr>
          <p:cNvPr id="7" name="Picture 6">
            <a:hlinkClick r:id="rId3"/>
          </p:cNvPr>
          <p:cNvPicPr>
            <a:picLocks noChangeAspect="1"/>
          </p:cNvPicPr>
          <p:nvPr/>
        </p:nvPicPr>
        <p:blipFill>
          <a:blip r:embed="rId4"/>
          <a:stretch>
            <a:fillRect/>
          </a:stretch>
        </p:blipFill>
        <p:spPr>
          <a:xfrm>
            <a:off x="895472" y="3654325"/>
            <a:ext cx="923810" cy="495238"/>
          </a:xfrm>
          <a:prstGeom prst="rect">
            <a:avLst/>
          </a:prstGeom>
        </p:spPr>
      </p:pic>
      <p:pic>
        <p:nvPicPr>
          <p:cNvPr id="8" name="Picture 7">
            <a:hlinkClick r:id="rId5"/>
          </p:cNvPr>
          <p:cNvPicPr>
            <a:picLocks noChangeAspect="1"/>
          </p:cNvPicPr>
          <p:nvPr/>
        </p:nvPicPr>
        <p:blipFill>
          <a:blip r:embed="rId6"/>
          <a:stretch>
            <a:fillRect/>
          </a:stretch>
        </p:blipFill>
        <p:spPr>
          <a:xfrm>
            <a:off x="490711" y="4594872"/>
            <a:ext cx="1733333" cy="504762"/>
          </a:xfrm>
          <a:prstGeom prst="rect">
            <a:avLst/>
          </a:prstGeom>
        </p:spPr>
      </p:pic>
    </p:spTree>
    <p:extLst>
      <p:ext uri="{BB962C8B-B14F-4D97-AF65-F5344CB8AC3E}">
        <p14:creationId xmlns:p14="http://schemas.microsoft.com/office/powerpoint/2010/main" val="2892475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23</a:t>
            </a:fld>
            <a:endParaRPr lang="en-US" altLang="en-US">
              <a:solidFill>
                <a:srgbClr val="000000"/>
              </a:solidFill>
            </a:endParaRPr>
          </a:p>
        </p:txBody>
      </p:sp>
      <p:grpSp>
        <p:nvGrpSpPr>
          <p:cNvPr id="12" name="Group 11"/>
          <p:cNvGrpSpPr/>
          <p:nvPr/>
        </p:nvGrpSpPr>
        <p:grpSpPr>
          <a:xfrm>
            <a:off x="2853611" y="1592202"/>
            <a:ext cx="6062472" cy="5104067"/>
            <a:chOff x="2853611" y="1592202"/>
            <a:chExt cx="6062472" cy="5104067"/>
          </a:xfrm>
        </p:grpSpPr>
        <p:pic>
          <p:nvPicPr>
            <p:cNvPr id="3" name="Picture 2"/>
            <p:cNvPicPr>
              <a:picLocks noChangeAspect="1"/>
            </p:cNvPicPr>
            <p:nvPr/>
          </p:nvPicPr>
          <p:blipFill>
            <a:blip r:embed="rId2"/>
            <a:stretch>
              <a:fillRect/>
            </a:stretch>
          </p:blipFill>
          <p:spPr>
            <a:xfrm>
              <a:off x="2853611" y="1592202"/>
              <a:ext cx="6062472" cy="5104067"/>
            </a:xfrm>
            <a:prstGeom prst="rect">
              <a:avLst/>
            </a:prstGeom>
          </p:spPr>
        </p:pic>
        <p:sp>
          <p:nvSpPr>
            <p:cNvPr id="7" name="Up Arrow 6"/>
            <p:cNvSpPr/>
            <p:nvPr/>
          </p:nvSpPr>
          <p:spPr bwMode="auto">
            <a:xfrm rot="13161982">
              <a:off x="7666559" y="1894110"/>
              <a:ext cx="326571" cy="391886"/>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
          <p:nvSpPr>
            <p:cNvPr id="8" name="Up Arrow 7"/>
            <p:cNvSpPr/>
            <p:nvPr/>
          </p:nvSpPr>
          <p:spPr bwMode="auto">
            <a:xfrm rot="13161982">
              <a:off x="8084418" y="2136908"/>
              <a:ext cx="326571" cy="391886"/>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
          <p:nvSpPr>
            <p:cNvPr id="9" name="Up Arrow 8"/>
            <p:cNvSpPr/>
            <p:nvPr/>
          </p:nvSpPr>
          <p:spPr bwMode="auto">
            <a:xfrm rot="13161982">
              <a:off x="3597856" y="4534710"/>
              <a:ext cx="326571" cy="39188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
          <p:nvSpPr>
            <p:cNvPr id="10" name="Up Arrow 9"/>
            <p:cNvSpPr/>
            <p:nvPr/>
          </p:nvSpPr>
          <p:spPr bwMode="auto">
            <a:xfrm rot="13161982">
              <a:off x="6288621" y="2475496"/>
              <a:ext cx="326571" cy="391886"/>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
          <p:nvSpPr>
            <p:cNvPr id="11" name="Up Arrow 10"/>
            <p:cNvSpPr/>
            <p:nvPr/>
          </p:nvSpPr>
          <p:spPr bwMode="auto">
            <a:xfrm rot="13161982">
              <a:off x="6671177" y="2730549"/>
              <a:ext cx="326571" cy="391886"/>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grpSp>
    </p:spTree>
    <p:extLst>
      <p:ext uri="{BB962C8B-B14F-4D97-AF65-F5344CB8AC3E}">
        <p14:creationId xmlns:p14="http://schemas.microsoft.com/office/powerpoint/2010/main" val="1541269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24</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2851971" y="1598295"/>
            <a:ext cx="6514148" cy="5107305"/>
          </a:xfrm>
          <a:prstGeom prst="rect">
            <a:avLst/>
          </a:prstGeom>
        </p:spPr>
      </p:pic>
    </p:spTree>
    <p:extLst>
      <p:ext uri="{BB962C8B-B14F-4D97-AF65-F5344CB8AC3E}">
        <p14:creationId xmlns:p14="http://schemas.microsoft.com/office/powerpoint/2010/main" val="163214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Eliminating Symbolic Information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25</a:t>
            </a:fld>
            <a:endParaRPr lang="en-US" altLang="en-US">
              <a:solidFill>
                <a:srgbClr val="000000"/>
              </a:solidFill>
            </a:endParaRPr>
          </a:p>
        </p:txBody>
      </p:sp>
      <p:pic>
        <p:nvPicPr>
          <p:cNvPr id="6" name="Picture 5">
            <a:hlinkClick r:id="rId2"/>
          </p:cNvPr>
          <p:cNvPicPr>
            <a:picLocks noChangeAspect="1"/>
          </p:cNvPicPr>
          <p:nvPr/>
        </p:nvPicPr>
        <p:blipFill>
          <a:blip r:embed="rId3"/>
          <a:stretch>
            <a:fillRect/>
          </a:stretch>
        </p:blipFill>
        <p:spPr>
          <a:xfrm>
            <a:off x="490711" y="4641524"/>
            <a:ext cx="1733333" cy="504762"/>
          </a:xfrm>
          <a:prstGeom prst="rect">
            <a:avLst/>
          </a:prstGeom>
        </p:spPr>
      </p:pic>
      <p:pic>
        <p:nvPicPr>
          <p:cNvPr id="7" name="Picture 6"/>
          <p:cNvPicPr>
            <a:picLocks noChangeAspect="1"/>
          </p:cNvPicPr>
          <p:nvPr/>
        </p:nvPicPr>
        <p:blipFill>
          <a:blip r:embed="rId4"/>
          <a:stretch>
            <a:fillRect/>
          </a:stretch>
        </p:blipFill>
        <p:spPr>
          <a:xfrm>
            <a:off x="2865613" y="1623600"/>
            <a:ext cx="7034167" cy="5082000"/>
          </a:xfrm>
          <a:prstGeom prst="rect">
            <a:avLst/>
          </a:prstGeom>
        </p:spPr>
      </p:pic>
      <p:pic>
        <p:nvPicPr>
          <p:cNvPr id="9" name="Picture 8">
            <a:hlinkClick r:id="rId5"/>
          </p:cNvPr>
          <p:cNvPicPr>
            <a:picLocks noChangeAspect="1"/>
          </p:cNvPicPr>
          <p:nvPr/>
        </p:nvPicPr>
        <p:blipFill>
          <a:blip r:embed="rId6"/>
          <a:stretch>
            <a:fillRect/>
          </a:stretch>
        </p:blipFill>
        <p:spPr>
          <a:xfrm>
            <a:off x="1166901" y="3744007"/>
            <a:ext cx="380952" cy="495238"/>
          </a:xfrm>
          <a:prstGeom prst="rect">
            <a:avLst/>
          </a:prstGeom>
        </p:spPr>
      </p:pic>
    </p:spTree>
    <p:extLst>
      <p:ext uri="{BB962C8B-B14F-4D97-AF65-F5344CB8AC3E}">
        <p14:creationId xmlns:p14="http://schemas.microsoft.com/office/powerpoint/2010/main" val="3606314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Obfuscating The Program</a:t>
            </a:r>
            <a:endParaRPr lang="en-US" dirty="0">
              <a:solidFill>
                <a:srgbClr val="00B050"/>
              </a:solidFill>
            </a:endParaRPr>
          </a:p>
        </p:txBody>
      </p:sp>
      <p:sp>
        <p:nvSpPr>
          <p:cNvPr id="3" name="Content Placeholder 2"/>
          <p:cNvSpPr>
            <a:spLocks noGrp="1"/>
          </p:cNvSpPr>
          <p:nvPr>
            <p:ph idx="1"/>
          </p:nvPr>
        </p:nvSpPr>
        <p:spPr>
          <a:xfrm>
            <a:off x="1826684" y="1827213"/>
            <a:ext cx="9751483" cy="4526934"/>
          </a:xfrm>
        </p:spPr>
        <p:txBody>
          <a:bodyPr/>
          <a:lstStyle/>
          <a:p>
            <a:r>
              <a:rPr lang="en-US"/>
              <a:t>One of the most popular, and fragile, techniques for preventing decompilation involves the use of </a:t>
            </a:r>
            <a:r>
              <a:rPr lang="en-US" i="1">
                <a:effectLst>
                  <a:outerShdw blurRad="38100" dist="38100" dir="2700000" algn="tl">
                    <a:srgbClr val="000000">
                      <a:alpha val="43137"/>
                    </a:srgbClr>
                  </a:outerShdw>
                </a:effectLst>
              </a:rPr>
              <a:t>opaque predicates</a:t>
            </a:r>
            <a:r>
              <a:rPr lang="en-US"/>
              <a:t>:</a:t>
            </a:r>
          </a:p>
          <a:p>
            <a:pPr lvl="1"/>
            <a:r>
              <a:rPr lang="en-US"/>
              <a:t>By introducing false ambiguities into the control flow of a program we may trick a decompiler into traversing garbage bytes that are masquerading as logic contained in an </a:t>
            </a:r>
            <a:r>
              <a:rPr lang="en-US" i="1"/>
              <a:t>else </a:t>
            </a:r>
            <a:r>
              <a:rPr lang="en-US"/>
              <a:t>clause.</a:t>
            </a:r>
          </a:p>
          <a:p>
            <a:pPr lvl="1"/>
            <a:r>
              <a:rPr lang="en-US">
                <a:effectLst>
                  <a:outerShdw blurRad="38100" dist="38100" dir="2700000" algn="tl">
                    <a:srgbClr val="000000">
                      <a:alpha val="43137"/>
                    </a:srgbClr>
                  </a:outerShdw>
                </a:effectLst>
              </a:rPr>
              <a:t>if ( 1 == 1 ) </a:t>
            </a:r>
            <a:r>
              <a:rPr lang="en-US"/>
              <a:t>and </a:t>
            </a:r>
            <a:r>
              <a:rPr lang="en-US">
                <a:effectLst>
                  <a:outerShdw blurRad="38100" dist="38100" dir="2700000" algn="tl">
                    <a:srgbClr val="000000">
                      <a:alpha val="43137"/>
                    </a:srgbClr>
                  </a:outerShdw>
                </a:effectLst>
              </a:rPr>
              <a:t>if ( 1 == 2 )</a:t>
            </a:r>
            <a:r>
              <a:rPr lang="en-US">
                <a:solidFill>
                  <a:schemeClr val="tx2"/>
                </a:solidFill>
                <a:effectLst>
                  <a:outerShdw blurRad="38100" dist="38100" dir="2700000" algn="tl">
                    <a:srgbClr val="000000">
                      <a:alpha val="43137"/>
                    </a:srgbClr>
                  </a:outerShdw>
                </a:effectLst>
              </a:rPr>
              <a:t> </a:t>
            </a:r>
            <a:r>
              <a:rPr lang="en-US"/>
              <a:t>are opaque predicates because the first  always evaluates to true, and the second always to false.</a:t>
            </a:r>
          </a:p>
          <a:p>
            <a:pPr lvl="2"/>
            <a:r>
              <a:rPr lang="en-US"/>
              <a:t>“Branches that appear to be conditional but are really not.” [</a:t>
            </a:r>
            <a:r>
              <a:rPr lang="en-US">
                <a:hlinkClick r:id="rId2"/>
              </a:rPr>
              <a:t>5</a:t>
            </a:r>
            <a:r>
              <a:rPr lang="en-US"/>
              <a:t>]</a:t>
            </a:r>
          </a:p>
          <a:p>
            <a:pPr lvl="1"/>
            <a:r>
              <a:rPr lang="en-US"/>
              <a:t>The key to preventing decompilation with opaque predicates is to insert invalid instructions in the </a:t>
            </a:r>
            <a:r>
              <a:rPr lang="en-US" i="1"/>
              <a:t>else</a:t>
            </a:r>
            <a:r>
              <a:rPr lang="en-US"/>
              <a:t> branch of an always-true predicate or the     if-body of an always false predicate. </a:t>
            </a:r>
          </a:p>
          <a:p>
            <a:pPr lvl="1"/>
            <a:endParaRPr lang="en-US"/>
          </a:p>
          <a:p>
            <a:pPr lvl="1"/>
            <a:endParaRPr lang="en-US"/>
          </a:p>
          <a:p>
            <a:pPr lvl="1"/>
            <a:endParaRPr lang="en-US">
              <a:effectLst/>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26</a:t>
            </a:fld>
            <a:endParaRPr lang="en-US" altLang="en-US">
              <a:solidFill>
                <a:srgbClr val="000000"/>
              </a:solidFill>
            </a:endParaRPr>
          </a:p>
        </p:txBody>
      </p:sp>
    </p:spTree>
    <p:extLst>
      <p:ext uri="{BB962C8B-B14F-4D97-AF65-F5344CB8AC3E}">
        <p14:creationId xmlns:p14="http://schemas.microsoft.com/office/powerpoint/2010/main" val="351464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Obfuscating The Program - Opaque Predicates</a:t>
            </a:r>
            <a:endParaRPr lang="en-US" dirty="0">
              <a:solidFill>
                <a:srgbClr val="00B050"/>
              </a:solidFill>
            </a:endParaRPr>
          </a:p>
        </p:txBody>
      </p:sp>
      <p:sp>
        <p:nvSpPr>
          <p:cNvPr id="3" name="Content Placeholder 2"/>
          <p:cNvSpPr>
            <a:spLocks noGrp="1"/>
          </p:cNvSpPr>
          <p:nvPr>
            <p:ph idx="1"/>
          </p:nvPr>
        </p:nvSpPr>
        <p:spPr>
          <a:xfrm>
            <a:off x="1826684" y="1827213"/>
            <a:ext cx="9751483" cy="4526934"/>
          </a:xfrm>
        </p:spPr>
        <p:txBody>
          <a:bodyPr/>
          <a:lstStyle/>
          <a:p>
            <a:pPr lvl="1"/>
            <a:r>
              <a:rPr lang="en-US"/>
              <a:t>Since the invalid instructions will never be reached during normal operation of the program there is no impact on the program's operation. </a:t>
            </a:r>
          </a:p>
          <a:p>
            <a:pPr lvl="1"/>
            <a:r>
              <a:rPr lang="en-US"/>
              <a:t>A naïve decompiler will evaluate both possibilities of an opaque predicate and fail on attempting to decompile the invalid, unreachable “instructions”.</a:t>
            </a:r>
          </a:p>
          <a:p>
            <a:pPr lvl="1"/>
            <a:endParaRPr lang="en-US"/>
          </a:p>
          <a:p>
            <a:pPr lvl="1"/>
            <a:endParaRPr lang="en-US"/>
          </a:p>
          <a:p>
            <a:pPr lvl="1"/>
            <a:endParaRPr lang="en-US"/>
          </a:p>
          <a:p>
            <a:pPr lvl="1"/>
            <a:endParaRPr lang="en-US"/>
          </a:p>
          <a:p>
            <a:pPr lvl="1"/>
            <a:endParaRPr lang="en-US">
              <a:effectLst/>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27</a:t>
            </a:fld>
            <a:endParaRPr lang="en-US" altLang="en-US">
              <a:solidFill>
                <a:srgbClr val="000000"/>
              </a:solidFill>
            </a:endParaRPr>
          </a:p>
        </p:txBody>
      </p:sp>
      <p:pic>
        <p:nvPicPr>
          <p:cNvPr id="6" name="Picture 5"/>
          <p:cNvPicPr>
            <a:picLocks noChangeAspect="1"/>
          </p:cNvPicPr>
          <p:nvPr/>
        </p:nvPicPr>
        <p:blipFill>
          <a:blip r:embed="rId2"/>
          <a:stretch>
            <a:fillRect/>
          </a:stretch>
        </p:blipFill>
        <p:spPr>
          <a:xfrm>
            <a:off x="3956179" y="3545326"/>
            <a:ext cx="3561935" cy="2984548"/>
          </a:xfrm>
          <a:prstGeom prst="rect">
            <a:avLst/>
          </a:prstGeom>
        </p:spPr>
      </p:pic>
    </p:spTree>
    <p:extLst>
      <p:ext uri="{BB962C8B-B14F-4D97-AF65-F5344CB8AC3E}">
        <p14:creationId xmlns:p14="http://schemas.microsoft.com/office/powerpoint/2010/main" val="976556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Obfuscating The Program – Java Bytecode Verifier</a:t>
            </a:r>
            <a:endParaRPr lang="en-US" dirty="0">
              <a:solidFill>
                <a:srgbClr val="00B050"/>
              </a:solidFill>
            </a:endParaRPr>
          </a:p>
        </p:txBody>
      </p:sp>
      <p:sp>
        <p:nvSpPr>
          <p:cNvPr id="3" name="Content Placeholder 2"/>
          <p:cNvSpPr>
            <a:spLocks noGrp="1"/>
          </p:cNvSpPr>
          <p:nvPr>
            <p:ph idx="1"/>
          </p:nvPr>
        </p:nvSpPr>
        <p:spPr>
          <a:xfrm>
            <a:off x="1826684" y="1827212"/>
            <a:ext cx="9751483" cy="4694885"/>
          </a:xfrm>
        </p:spPr>
        <p:txBody>
          <a:bodyPr/>
          <a:lstStyle/>
          <a:p>
            <a:r>
              <a:rPr lang="en-US"/>
              <a:t>Unfortunately, opaque predicates, often used in protecting machine code from disassembly, cannot be used with Java bytecode because of the presence of the </a:t>
            </a:r>
            <a:r>
              <a:rPr lang="en-US">
                <a:effectLst>
                  <a:outerShdw blurRad="38100" dist="38100" dir="2700000" algn="tl">
                    <a:srgbClr val="000000">
                      <a:alpha val="43137"/>
                    </a:srgbClr>
                  </a:outerShdw>
                </a:effectLst>
              </a:rPr>
              <a:t>Java Bytecode Verifier </a:t>
            </a:r>
            <a:r>
              <a:rPr lang="en-US"/>
              <a:t>in the JVM.</a:t>
            </a:r>
          </a:p>
          <a:p>
            <a:pPr lvl="1"/>
            <a:r>
              <a:rPr lang="en-US"/>
              <a:t>The JVM verifies bytecode before execution via single-pass static analysis.</a:t>
            </a:r>
          </a:p>
          <a:p>
            <a:pPr lvl="1"/>
            <a:r>
              <a:rPr lang="en-US"/>
              <a:t>Therefore invalid instructions/garbage bytes are likely to be caught. </a:t>
            </a:r>
          </a:p>
          <a:p>
            <a:r>
              <a:rPr lang="en-US"/>
              <a:t>[</a:t>
            </a:r>
            <a:r>
              <a:rPr lang="en-US">
                <a:hlinkClick r:id="rId2"/>
              </a:rPr>
              <a:t>31</a:t>
            </a:r>
            <a:r>
              <a:rPr lang="en-US"/>
              <a:t>] documents the following checks made by the Java Bytecode Verifier:</a:t>
            </a:r>
          </a:p>
          <a:p>
            <a:pPr lvl="1"/>
            <a:r>
              <a:rPr lang="en-US">
                <a:effectLst>
                  <a:outerShdw blurRad="38100" dist="38100" dir="2700000" algn="tl">
                    <a:srgbClr val="000000">
                      <a:alpha val="43137"/>
                    </a:srgbClr>
                  </a:outerShdw>
                </a:effectLst>
              </a:rPr>
              <a:t>Type correctness</a:t>
            </a:r>
            <a:r>
              <a:rPr lang="en-US"/>
              <a:t>: arguments of an instruction, whether on the stack or in registers, should always be of the type expected by the instruction.</a:t>
            </a:r>
          </a:p>
          <a:p>
            <a:pPr lvl="1"/>
            <a:r>
              <a:rPr lang="en-US">
                <a:effectLst>
                  <a:outerShdw blurRad="38100" dist="38100" dir="2700000" algn="tl">
                    <a:srgbClr val="000000">
                      <a:alpha val="43137"/>
                    </a:srgbClr>
                  </a:outerShdw>
                </a:effectLst>
              </a:rPr>
              <a:t>No stack overflow or underflow</a:t>
            </a:r>
            <a:r>
              <a:rPr lang="en-US" i="1"/>
              <a:t>:</a:t>
            </a:r>
            <a:r>
              <a:rPr lang="en-US"/>
              <a:t> instructions which remove items from the stack should not do so when the stack is empty.  Also, instructions should not attempt to push items on the stack when the stack is full.</a:t>
            </a:r>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effectLst/>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1509004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Obfuscating The Program – Java Bytecode Verifier</a:t>
            </a:r>
            <a:endParaRPr lang="en-US" dirty="0">
              <a:solidFill>
                <a:srgbClr val="00B050"/>
              </a:solidFill>
            </a:endParaRPr>
          </a:p>
        </p:txBody>
      </p:sp>
      <p:sp>
        <p:nvSpPr>
          <p:cNvPr id="3" name="Content Placeholder 2"/>
          <p:cNvSpPr>
            <a:spLocks noGrp="1"/>
          </p:cNvSpPr>
          <p:nvPr>
            <p:ph idx="1"/>
          </p:nvPr>
        </p:nvSpPr>
        <p:spPr>
          <a:xfrm>
            <a:off x="1826684" y="1827213"/>
            <a:ext cx="9751483" cy="4526934"/>
          </a:xfrm>
        </p:spPr>
        <p:txBody>
          <a:bodyPr/>
          <a:lstStyle/>
          <a:p>
            <a:pPr lvl="1"/>
            <a:r>
              <a:rPr lang="en-US" dirty="0">
                <a:effectLst>
                  <a:outerShdw blurRad="38100" dist="38100" dir="2700000" algn="tl">
                    <a:srgbClr val="000000">
                      <a:alpha val="43137"/>
                    </a:srgbClr>
                  </a:outerShdw>
                </a:effectLst>
              </a:rPr>
              <a:t>Register initialization</a:t>
            </a:r>
            <a:r>
              <a:rPr lang="en-US" dirty="0"/>
              <a:t>: Within a single method any use of a register must come after the initialization of that register. That is, there should be at least one store operation to that register before a load operation on that register.</a:t>
            </a:r>
          </a:p>
          <a:p>
            <a:pPr lvl="1"/>
            <a:r>
              <a:rPr lang="en-US" dirty="0">
                <a:effectLst>
                  <a:outerShdw blurRad="38100" dist="38100" dir="2700000" algn="tl">
                    <a:srgbClr val="000000">
                      <a:alpha val="43137"/>
                    </a:srgbClr>
                  </a:outerShdw>
                </a:effectLst>
              </a:rPr>
              <a:t>Object initialization</a:t>
            </a:r>
            <a:r>
              <a:rPr lang="en-US" dirty="0"/>
              <a:t>: Creation of object instances must always be followed by a call to one of the possible initialization (constructor) methods for that object before it can be used.</a:t>
            </a:r>
          </a:p>
          <a:p>
            <a:pPr lvl="1"/>
            <a:r>
              <a:rPr lang="en-US" dirty="0">
                <a:effectLst>
                  <a:outerShdw blurRad="38100" dist="38100" dir="2700000" algn="tl">
                    <a:srgbClr val="000000">
                      <a:alpha val="43137"/>
                    </a:srgbClr>
                  </a:outerShdw>
                </a:effectLst>
              </a:rPr>
              <a:t>Access control</a:t>
            </a:r>
            <a:r>
              <a:rPr lang="en-US" dirty="0"/>
              <a:t>: Method calls, field accesses, and class references must always adhere to the Java visibility policies for that method, field, or reference (</a:t>
            </a:r>
            <a:r>
              <a:rPr lang="en-US"/>
              <a:t>e.g</a:t>
            </a:r>
            <a:r>
              <a:rPr lang="en-US" dirty="0"/>
              <a:t>., private, protected, public).</a:t>
            </a:r>
          </a:p>
          <a:p>
            <a:r>
              <a:rPr lang="en-US" dirty="0"/>
              <a:t>Recall that bytecode targeted to run </a:t>
            </a:r>
            <a:r>
              <a:rPr lang="en-US"/>
              <a:t>on a JVM </a:t>
            </a:r>
            <a:r>
              <a:rPr lang="en-US" dirty="0"/>
              <a:t>may have been generated by something other than the accompanying Java compiler (even dynamically).</a:t>
            </a:r>
          </a:p>
          <a:p>
            <a:pPr lvl="1"/>
            <a:r>
              <a:rPr lang="en-US" dirty="0"/>
              <a:t>This actuality highlights the need for bytecode verification.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effectLst/>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29</a:t>
            </a:fld>
            <a:endParaRPr lang="en-US" altLang="en-US" dirty="0">
              <a:solidFill>
                <a:srgbClr val="000000"/>
              </a:solidFill>
            </a:endParaRPr>
          </a:p>
        </p:txBody>
      </p:sp>
    </p:spTree>
    <p:extLst>
      <p:ext uri="{BB962C8B-B14F-4D97-AF65-F5344CB8AC3E}">
        <p14:creationId xmlns:p14="http://schemas.microsoft.com/office/powerpoint/2010/main" val="1282351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Introduction and Motivation for</a:t>
            </a:r>
            <a:r>
              <a:rPr lang="en-US" dirty="0">
                <a:solidFill>
                  <a:srgbClr val="00B050"/>
                </a:solidFill>
              </a:rPr>
              <a:t> Anti-Reversing</a:t>
            </a:r>
          </a:p>
        </p:txBody>
      </p:sp>
      <p:sp>
        <p:nvSpPr>
          <p:cNvPr id="5" name="Content Placeholder 4"/>
          <p:cNvSpPr>
            <a:spLocks noGrp="1"/>
          </p:cNvSpPr>
          <p:nvPr>
            <p:ph idx="1"/>
          </p:nvPr>
        </p:nvSpPr>
        <p:spPr/>
        <p:txBody>
          <a:bodyPr/>
          <a:lstStyle/>
          <a:p>
            <a:r>
              <a:rPr lang="en-US" dirty="0"/>
              <a:t>Applying anti-reversing techniques to Java bytecode (or binaries in general) can prevent a reverser from:</a:t>
            </a:r>
          </a:p>
          <a:p>
            <a:pPr lvl="1"/>
            <a:r>
              <a:rPr lang="en-US" dirty="0"/>
              <a:t>Removing trialware guards in software (types on previous slide). </a:t>
            </a:r>
          </a:p>
          <a:p>
            <a:pPr lvl="1"/>
            <a:r>
              <a:rPr lang="en-US" dirty="0"/>
              <a:t>Recovering algorithms that make the software valuable.</a:t>
            </a:r>
          </a:p>
          <a:p>
            <a:r>
              <a:rPr lang="en-US" dirty="0"/>
              <a:t>While anti-reversing techniques cannot completely prevent software from being reversed, they act as a deterrent by increasing the challenge for the reverser.</a:t>
            </a:r>
          </a:p>
          <a:p>
            <a:r>
              <a:rPr lang="en-US" dirty="0"/>
              <a:t>[</a:t>
            </a:r>
            <a:r>
              <a:rPr lang="en-US" dirty="0">
                <a:hlinkClick r:id="rId2"/>
              </a:rPr>
              <a:t>5</a:t>
            </a:r>
            <a:r>
              <a:rPr lang="en-US" dirty="0"/>
              <a:t>] states “It is never possible to entirely prevent reversing” and “What is possible is to hinder and obstruct reversers by wearing them out and making the process so slow and painful that they give up.”</a:t>
            </a:r>
          </a:p>
          <a:p>
            <a:pPr marL="0" indent="0">
              <a:buNone/>
            </a:pPr>
            <a:endParaRPr lang="en-US" dirty="0"/>
          </a:p>
        </p:txBody>
      </p:sp>
      <p:sp>
        <p:nvSpPr>
          <p:cNvPr id="2" name="Slide Number Placeholder 1"/>
          <p:cNvSpPr>
            <a:spLocks noGrp="1"/>
          </p:cNvSpPr>
          <p:nvPr>
            <p:ph type="sldNum" sz="quarter" idx="12"/>
          </p:nvPr>
        </p:nvSpPr>
        <p:spPr/>
        <p:txBody>
          <a:bodyPr/>
          <a:lstStyle/>
          <a:p>
            <a:pPr fontAlgn="base">
              <a:spcBef>
                <a:spcPct val="0"/>
              </a:spcBef>
              <a:spcAft>
                <a:spcPct val="0"/>
              </a:spcAft>
            </a:pPr>
            <a:fld id="{93891829-EFA1-484E-A2A5-AE53C2220328}" type="slidenum">
              <a:rPr lang="en-US" altLang="en-US" smtClean="0">
                <a:solidFill>
                  <a:srgbClr val="000000"/>
                </a:solidFill>
              </a:rPr>
              <a:pPr fontAlgn="base">
                <a:spcBef>
                  <a:spcPct val="0"/>
                </a:spcBef>
                <a:spcAft>
                  <a:spcPct val="0"/>
                </a:spcAft>
              </a:pPr>
              <a:t>3</a:t>
            </a:fld>
            <a:endParaRPr lang="en-US" altLang="en-US" dirty="0">
              <a:solidFill>
                <a:srgbClr val="000000"/>
              </a:solidFill>
            </a:endParaRPr>
          </a:p>
        </p:txBody>
      </p:sp>
    </p:spTree>
    <p:extLst>
      <p:ext uri="{BB962C8B-B14F-4D97-AF65-F5344CB8AC3E}">
        <p14:creationId xmlns:p14="http://schemas.microsoft.com/office/powerpoint/2010/main" val="1842258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Obfuscating The Program - Opaque Predicates</a:t>
            </a:r>
            <a:endParaRPr lang="en-US" dirty="0">
              <a:solidFill>
                <a:srgbClr val="00B050"/>
              </a:solidFill>
            </a:endParaRPr>
          </a:p>
        </p:txBody>
      </p:sp>
      <p:sp>
        <p:nvSpPr>
          <p:cNvPr id="3" name="Content Placeholder 2"/>
          <p:cNvSpPr>
            <a:spLocks noGrp="1"/>
          </p:cNvSpPr>
          <p:nvPr>
            <p:ph idx="1"/>
          </p:nvPr>
        </p:nvSpPr>
        <p:spPr/>
        <p:txBody>
          <a:bodyPr/>
          <a:lstStyle/>
          <a:p>
            <a:r>
              <a:rPr lang="en-US"/>
              <a:t>Opaque predicates do remain viable for machine code, though there is some evidence that good disassemblers, such as IDA Pro, do check for rudimentary opaque predicates [</a:t>
            </a:r>
            <a:r>
              <a:rPr lang="en-US">
                <a:hlinkClick r:id="rId2"/>
              </a:rPr>
              <a:t>5</a:t>
            </a:r>
            <a:r>
              <a:rPr lang="en-US"/>
              <a:t>].</a:t>
            </a:r>
          </a:p>
          <a:p>
            <a:r>
              <a:rPr lang="en-US">
                <a:hlinkClick r:id="rId3"/>
              </a:rPr>
              <a:t>SandMark</a:t>
            </a:r>
            <a:r>
              <a:rPr lang="en-US"/>
              <a:t>‘s creators claim that the presence of opaque predicates in bytecode, without garbage bytes of course, makes decompilation more difficult.</a:t>
            </a:r>
          </a:p>
          <a:p>
            <a:r>
              <a:rPr lang="en-US"/>
              <a:t>SandMark implements several different algorithms for sprinkling opaque predicates throughout bytecode.</a:t>
            </a:r>
          </a:p>
          <a:p>
            <a:pPr lvl="1"/>
            <a:r>
              <a:rPr lang="en-US"/>
              <a:t>For example, the </a:t>
            </a:r>
            <a:r>
              <a:rPr lang="en-US">
                <a:effectLst>
                  <a:outerShdw blurRad="38100" dist="38100" dir="2700000" algn="tl">
                    <a:srgbClr val="000000">
                      <a:alpha val="43137"/>
                    </a:srgbClr>
                  </a:outerShdw>
                </a:effectLst>
              </a:rPr>
              <a:t>opaque branch insertion</a:t>
            </a:r>
            <a:r>
              <a:rPr lang="en-US"/>
              <a:t> obfuscation claims to “insert jumps into a method via opaque predicates so that the control flow graph is irreducible. This inhibits decompilation.”</a:t>
            </a:r>
          </a:p>
          <a:p>
            <a:endParaRPr lang="en-US"/>
          </a:p>
          <a:p>
            <a:pPr lvl="1"/>
            <a:endParaRPr lang="en-US"/>
          </a:p>
          <a:p>
            <a:pPr lvl="1"/>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30</a:t>
            </a:fld>
            <a:endParaRPr lang="en-US" altLang="en-US" dirty="0">
              <a:solidFill>
                <a:srgbClr val="000000"/>
              </a:solidFill>
            </a:endParaRPr>
          </a:p>
        </p:txBody>
      </p:sp>
    </p:spTree>
    <p:extLst>
      <p:ext uri="{BB962C8B-B14F-4D97-AF65-F5344CB8AC3E}">
        <p14:creationId xmlns:p14="http://schemas.microsoft.com/office/powerpoint/2010/main" val="395848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Obfuscating The Program - Opaque Predicates</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31</a:t>
            </a:fld>
            <a:endParaRPr lang="en-US" altLang="en-US" dirty="0">
              <a:solidFill>
                <a:srgbClr val="000000"/>
              </a:solidFill>
            </a:endParaRPr>
          </a:p>
        </p:txBody>
      </p:sp>
      <p:grpSp>
        <p:nvGrpSpPr>
          <p:cNvPr id="13" name="Group 12"/>
          <p:cNvGrpSpPr/>
          <p:nvPr/>
        </p:nvGrpSpPr>
        <p:grpSpPr>
          <a:xfrm>
            <a:off x="2877860" y="1646483"/>
            <a:ext cx="5971040" cy="4922267"/>
            <a:chOff x="2877860" y="1646483"/>
            <a:chExt cx="5971040" cy="4922267"/>
          </a:xfrm>
        </p:grpSpPr>
        <p:pic>
          <p:nvPicPr>
            <p:cNvPr id="7" name="Picture 6"/>
            <p:cNvPicPr>
              <a:picLocks noChangeAspect="1"/>
            </p:cNvPicPr>
            <p:nvPr/>
          </p:nvPicPr>
          <p:blipFill>
            <a:blip r:embed="rId2"/>
            <a:stretch>
              <a:fillRect/>
            </a:stretch>
          </p:blipFill>
          <p:spPr>
            <a:xfrm>
              <a:off x="2877860" y="1646483"/>
              <a:ext cx="5971040" cy="4922267"/>
            </a:xfrm>
            <a:prstGeom prst="rect">
              <a:avLst/>
            </a:prstGeom>
            <a:effectLst/>
          </p:spPr>
        </p:pic>
        <p:sp>
          <p:nvSpPr>
            <p:cNvPr id="8" name="Up Arrow 7"/>
            <p:cNvSpPr/>
            <p:nvPr/>
          </p:nvSpPr>
          <p:spPr bwMode="auto">
            <a:xfrm rot="13161982">
              <a:off x="7285660" y="1922711"/>
              <a:ext cx="326571" cy="391886"/>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
          <p:nvSpPr>
            <p:cNvPr id="9" name="Up Arrow 8"/>
            <p:cNvSpPr/>
            <p:nvPr/>
          </p:nvSpPr>
          <p:spPr bwMode="auto">
            <a:xfrm rot="13161982">
              <a:off x="8323795" y="2093180"/>
              <a:ext cx="326571" cy="391886"/>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
          <p:nvSpPr>
            <p:cNvPr id="10" name="Up Arrow 9"/>
            <p:cNvSpPr/>
            <p:nvPr/>
          </p:nvSpPr>
          <p:spPr bwMode="auto">
            <a:xfrm rot="13161982">
              <a:off x="6615682" y="2432209"/>
              <a:ext cx="326571" cy="391886"/>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
          <p:nvSpPr>
            <p:cNvPr id="11" name="Up Arrow 10"/>
            <p:cNvSpPr/>
            <p:nvPr/>
          </p:nvSpPr>
          <p:spPr bwMode="auto">
            <a:xfrm rot="13161982">
              <a:off x="6930762" y="2687262"/>
              <a:ext cx="326571" cy="391886"/>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
          <p:nvSpPr>
            <p:cNvPr id="12" name="Up Arrow 11"/>
            <p:cNvSpPr/>
            <p:nvPr/>
          </p:nvSpPr>
          <p:spPr bwMode="auto">
            <a:xfrm rot="13161982">
              <a:off x="3737815" y="4469396"/>
              <a:ext cx="326571" cy="39188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grpSp>
    </p:spTree>
    <p:extLst>
      <p:ext uri="{BB962C8B-B14F-4D97-AF65-F5344CB8AC3E}">
        <p14:creationId xmlns:p14="http://schemas.microsoft.com/office/powerpoint/2010/main" val="2267181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Obfuscating The Program - Opaque Predicates</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32</a:t>
            </a:fld>
            <a:endParaRPr lang="en-US" altLang="en-US" dirty="0">
              <a:solidFill>
                <a:srgbClr val="000000"/>
              </a:solidFill>
            </a:endParaRPr>
          </a:p>
        </p:txBody>
      </p:sp>
      <p:pic>
        <p:nvPicPr>
          <p:cNvPr id="15" name="Picture 14">
            <a:hlinkClick r:id="rId2"/>
          </p:cNvPr>
          <p:cNvPicPr>
            <a:picLocks noChangeAspect="1"/>
          </p:cNvPicPr>
          <p:nvPr/>
        </p:nvPicPr>
        <p:blipFill>
          <a:blip r:embed="rId3"/>
          <a:stretch>
            <a:fillRect/>
          </a:stretch>
        </p:blipFill>
        <p:spPr>
          <a:xfrm>
            <a:off x="1166901" y="3744007"/>
            <a:ext cx="380952" cy="495238"/>
          </a:xfrm>
          <a:prstGeom prst="rect">
            <a:avLst/>
          </a:prstGeom>
        </p:spPr>
      </p:pic>
      <p:pic>
        <p:nvPicPr>
          <p:cNvPr id="3" name="Picture 2">
            <a:hlinkClick r:id="rId4"/>
          </p:cNvPr>
          <p:cNvPicPr>
            <a:picLocks noChangeAspect="1"/>
          </p:cNvPicPr>
          <p:nvPr/>
        </p:nvPicPr>
        <p:blipFill>
          <a:blip r:embed="rId5"/>
          <a:stretch>
            <a:fillRect/>
          </a:stretch>
        </p:blipFill>
        <p:spPr>
          <a:xfrm>
            <a:off x="490710" y="4650856"/>
            <a:ext cx="1733333" cy="504762"/>
          </a:xfrm>
          <a:prstGeom prst="rect">
            <a:avLst/>
          </a:prstGeom>
        </p:spPr>
      </p:pic>
      <p:pic>
        <p:nvPicPr>
          <p:cNvPr id="18" name="Picture 17"/>
          <p:cNvPicPr>
            <a:picLocks noChangeAspect="1"/>
          </p:cNvPicPr>
          <p:nvPr/>
        </p:nvPicPr>
        <p:blipFill>
          <a:blip r:embed="rId6"/>
          <a:stretch>
            <a:fillRect/>
          </a:stretch>
        </p:blipFill>
        <p:spPr>
          <a:xfrm>
            <a:off x="2882382" y="1636422"/>
            <a:ext cx="6197216" cy="4885676"/>
          </a:xfrm>
          <a:prstGeom prst="rect">
            <a:avLst/>
          </a:prstGeom>
        </p:spPr>
      </p:pic>
      <p:pic>
        <p:nvPicPr>
          <p:cNvPr id="16" name="Picture 15"/>
          <p:cNvPicPr>
            <a:picLocks noChangeAspect="1"/>
          </p:cNvPicPr>
          <p:nvPr/>
        </p:nvPicPr>
        <p:blipFill>
          <a:blip r:embed="rId7"/>
          <a:stretch>
            <a:fillRect/>
          </a:stretch>
        </p:blipFill>
        <p:spPr>
          <a:xfrm>
            <a:off x="5804397" y="4298822"/>
            <a:ext cx="4851162" cy="2406778"/>
          </a:xfrm>
          <a:prstGeom prst="rect">
            <a:avLst/>
          </a:prstGeom>
        </p:spPr>
      </p:pic>
      <p:sp>
        <p:nvSpPr>
          <p:cNvPr id="21" name="Up Arrow 20"/>
          <p:cNvSpPr/>
          <p:nvPr/>
        </p:nvSpPr>
        <p:spPr bwMode="auto">
          <a:xfrm rot="13161982">
            <a:off x="3536654" y="5255403"/>
            <a:ext cx="326571" cy="391886"/>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
        <p:nvSpPr>
          <p:cNvPr id="22" name="Up Arrow 21"/>
          <p:cNvSpPr/>
          <p:nvPr/>
        </p:nvSpPr>
        <p:spPr bwMode="auto">
          <a:xfrm rot="13161982">
            <a:off x="8066693" y="5380896"/>
            <a:ext cx="326571" cy="391886"/>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
        <p:nvSpPr>
          <p:cNvPr id="23" name="Up Arrow 22"/>
          <p:cNvSpPr/>
          <p:nvPr/>
        </p:nvSpPr>
        <p:spPr bwMode="auto">
          <a:xfrm rot="13161982">
            <a:off x="4426173" y="3327483"/>
            <a:ext cx="326571" cy="391886"/>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anose="020B0604030504040204" pitchFamily="34" charset="0"/>
            </a:endParaRPr>
          </a:p>
        </p:txBody>
      </p:sp>
    </p:spTree>
    <p:extLst>
      <p:ext uri="{BB962C8B-B14F-4D97-AF65-F5344CB8AC3E}">
        <p14:creationId xmlns:p14="http://schemas.microsoft.com/office/powerpoint/2010/main" val="3317058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67E6C3-EB3A-4763-BFD6-82A9AC6EE7BE}" type="slidenum">
              <a:rPr lang="en-US" altLang="en-US" smtClean="0">
                <a:solidFill>
                  <a:srgbClr val="000000"/>
                </a:solidFill>
              </a:rPr>
              <a:pPr/>
              <a:t>33</a:t>
            </a:fld>
            <a:endParaRPr lang="en-US" altLang="en-US" dirty="0">
              <a:solidFill>
                <a:srgbClr val="000000"/>
              </a:solidFill>
            </a:endParaRPr>
          </a:p>
        </p:txBody>
      </p:sp>
      <p:sp>
        <p:nvSpPr>
          <p:cNvPr id="5" name="Rectangle 4"/>
          <p:cNvSpPr/>
          <p:nvPr/>
        </p:nvSpPr>
        <p:spPr>
          <a:xfrm>
            <a:off x="5278310" y="2967335"/>
            <a:ext cx="163538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End</a:t>
            </a:r>
          </a:p>
        </p:txBody>
      </p:sp>
    </p:spTree>
    <p:extLst>
      <p:ext uri="{BB962C8B-B14F-4D97-AF65-F5344CB8AC3E}">
        <p14:creationId xmlns:p14="http://schemas.microsoft.com/office/powerpoint/2010/main" val="326127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Introduction and Motivation for</a:t>
            </a:r>
            <a:r>
              <a:rPr lang="en-US" dirty="0">
                <a:solidFill>
                  <a:srgbClr val="00B050"/>
                </a:solidFill>
              </a:rPr>
              <a:t> Anti-Reversing</a:t>
            </a:r>
          </a:p>
        </p:txBody>
      </p:sp>
      <p:sp>
        <p:nvSpPr>
          <p:cNvPr id="3" name="Content Placeholder 2"/>
          <p:cNvSpPr>
            <a:spLocks noGrp="1"/>
          </p:cNvSpPr>
          <p:nvPr>
            <p:ph idx="1"/>
          </p:nvPr>
        </p:nvSpPr>
        <p:spPr/>
        <p:txBody>
          <a:bodyPr/>
          <a:lstStyle/>
          <a:p>
            <a:r>
              <a:rPr lang="en-US" dirty="0"/>
              <a:t>Apply anti-reversing techniques to source code, machine code, or bytecode can have adverse effects on a program's size, efficiency, and maintainability.</a:t>
            </a:r>
          </a:p>
          <a:p>
            <a:pPr lvl="1"/>
            <a:r>
              <a:rPr lang="en-US" dirty="0"/>
              <a:t>Therefore, it’s important to evaluate whether a particular program warrants the cost of protecting it.</a:t>
            </a:r>
          </a:p>
          <a:p>
            <a:r>
              <a:rPr lang="en-US" dirty="0"/>
              <a:t>Anti-reversing techniques are meant to be applied post-production, after the coding for an application is complete and tested.</a:t>
            </a:r>
          </a:p>
          <a:p>
            <a:pPr lvl="1"/>
            <a:r>
              <a:rPr lang="en-US" dirty="0"/>
              <a:t>These techniques obscure data and logic and therefore are difficult to implement while also working on the functionality of the application.</a:t>
            </a:r>
          </a:p>
          <a:p>
            <a:r>
              <a:rPr lang="en-US" dirty="0"/>
              <a:t>Even worse than the general confusion of interleaving anti-reversing techniques with regular coding is the possibility of creating a dependency between the actual application logic and the anti-reversing techniques used.</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52270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dirty="0">
                <a:solidFill>
                  <a:srgbClr val="00B050"/>
                </a:solidFill>
              </a:rPr>
              <a:t>Basic Anti-Reversing Techniques</a:t>
            </a:r>
          </a:p>
        </p:txBody>
      </p:sp>
      <p:sp>
        <p:nvSpPr>
          <p:cNvPr id="3" name="Content Placeholder 2"/>
          <p:cNvSpPr>
            <a:spLocks noGrp="1"/>
          </p:cNvSpPr>
          <p:nvPr>
            <p:ph idx="1"/>
          </p:nvPr>
        </p:nvSpPr>
        <p:spPr>
          <a:xfrm>
            <a:off x="1826684" y="1827212"/>
            <a:ext cx="9751483" cy="4421187"/>
          </a:xfrm>
        </p:spPr>
        <p:txBody>
          <a:bodyPr/>
          <a:lstStyle/>
          <a:p>
            <a:r>
              <a:rPr lang="en-US" dirty="0">
                <a:effectLst>
                  <a:outerShdw blurRad="38100" dist="38100" dir="2700000" algn="tl">
                    <a:srgbClr val="000000">
                      <a:alpha val="43137"/>
                    </a:srgbClr>
                  </a:outerShdw>
                </a:effectLst>
              </a:rPr>
              <a:t>Eliminating Symbolic Information</a:t>
            </a:r>
            <a:r>
              <a:rPr lang="en-US" dirty="0"/>
              <a:t>: Render unrecognizable, all symbolic information in machine code or bytecode because such information can be quite useful to a reverse engineer. </a:t>
            </a:r>
          </a:p>
          <a:p>
            <a:r>
              <a:rPr lang="en-US" dirty="0">
                <a:effectLst>
                  <a:outerShdw blurRad="38100" dist="38100" dir="2700000" algn="tl">
                    <a:srgbClr val="000000">
                      <a:alpha val="43137"/>
                    </a:srgbClr>
                  </a:outerShdw>
                </a:effectLst>
              </a:rPr>
              <a:t>Obfuscating the Program</a:t>
            </a:r>
            <a:r>
              <a:rPr lang="en-US" dirty="0"/>
              <a:t>: Includes removing symbolic information but goes much further.  Care must be taken with the following techniques to ensure that the original program functionality remains intact.</a:t>
            </a:r>
          </a:p>
          <a:p>
            <a:pPr lvl="1"/>
            <a:r>
              <a:rPr lang="en-US" dirty="0"/>
              <a:t>Modify the layout of a program (move things around).</a:t>
            </a:r>
          </a:p>
          <a:p>
            <a:pPr lvl="1"/>
            <a:r>
              <a:rPr lang="en-US" dirty="0"/>
              <a:t>Introducing confusing non-essential logic or control flow.</a:t>
            </a:r>
          </a:p>
          <a:p>
            <a:pPr lvl="1"/>
            <a:r>
              <a:rPr lang="en-US" dirty="0"/>
              <a:t>Storing data in difficult to interpret organizations or formats.</a:t>
            </a:r>
          </a:p>
          <a:p>
            <a:pPr lvl="2"/>
            <a:r>
              <a:rPr lang="en-US" dirty="0"/>
              <a:t>Obfuscate data structures, encrypt strings etc..</a:t>
            </a:r>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5</a:t>
            </a:fld>
            <a:endParaRPr lang="en-US" altLang="en-US" dirty="0">
              <a:solidFill>
                <a:srgbClr val="000000"/>
              </a:solidFill>
            </a:endParaRPr>
          </a:p>
        </p:txBody>
      </p:sp>
    </p:spTree>
    <p:extLst>
      <p:ext uri="{BB962C8B-B14F-4D97-AF65-F5344CB8AC3E}">
        <p14:creationId xmlns:p14="http://schemas.microsoft.com/office/powerpoint/2010/main" val="26730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dirty="0">
                <a:solidFill>
                  <a:srgbClr val="00B050"/>
                </a:solidFill>
              </a:rPr>
              <a:t>Basic Anti-Reversing Techniques</a:t>
            </a:r>
          </a:p>
        </p:txBody>
      </p:sp>
      <p:sp>
        <p:nvSpPr>
          <p:cNvPr id="3" name="Content Placeholder 2"/>
          <p:cNvSpPr>
            <a:spLocks noGrp="1"/>
          </p:cNvSpPr>
          <p:nvPr>
            <p:ph idx="1"/>
          </p:nvPr>
        </p:nvSpPr>
        <p:spPr>
          <a:xfrm>
            <a:off x="1826684" y="1827212"/>
            <a:ext cx="9751483" cy="4286205"/>
          </a:xfrm>
        </p:spPr>
        <p:txBody>
          <a:bodyPr/>
          <a:lstStyle/>
          <a:p>
            <a:r>
              <a:rPr lang="en-US" dirty="0">
                <a:effectLst>
                  <a:outerShdw blurRad="38100" dist="38100" dir="2700000" algn="tl">
                    <a:srgbClr val="000000">
                      <a:alpha val="43137"/>
                    </a:srgbClr>
                  </a:outerShdw>
                </a:effectLst>
              </a:rPr>
              <a:t>Embedding Antidebugger Code</a:t>
            </a:r>
            <a:r>
              <a:rPr lang="en-US" dirty="0"/>
              <a:t>: </a:t>
            </a:r>
            <a:r>
              <a:rPr lang="en-US" dirty="0">
                <a:solidFill>
                  <a:schemeClr val="tx2"/>
                </a:solidFill>
              </a:rPr>
              <a:t>Live analysis </a:t>
            </a:r>
            <a:r>
              <a:rPr lang="en-US" dirty="0"/>
              <a:t>is how most reversers accomplish their objective.  Therefore it is common for developers to implement guards against binary debuggers.</a:t>
            </a:r>
          </a:p>
          <a:p>
            <a:pPr lvl="1"/>
            <a:r>
              <a:rPr lang="en-US" dirty="0">
                <a:solidFill>
                  <a:schemeClr val="tx2"/>
                </a:solidFill>
              </a:rPr>
              <a:t>Live analysis</a:t>
            </a:r>
            <a:r>
              <a:rPr lang="en-US" dirty="0"/>
              <a:t> of machine code is accomplished using an interactive debugger-disassembler where you attach to a running programming and step instructions to observe the program at points of interest.</a:t>
            </a:r>
            <a:endParaRPr lang="en-US" dirty="0">
              <a:solidFill>
                <a:schemeClr val="tx2"/>
              </a:solidFill>
            </a:endParaRPr>
          </a:p>
          <a:p>
            <a:pPr lvl="1"/>
            <a:r>
              <a:rPr lang="en-US" dirty="0">
                <a:solidFill>
                  <a:schemeClr val="tx2"/>
                </a:solidFill>
              </a:rPr>
              <a:t>Static analysis</a:t>
            </a:r>
            <a:r>
              <a:rPr lang="en-US" dirty="0"/>
              <a:t> of machine code is usually carried out using a disassembler and heuristic algorithms that attempt to understand the structure of the program.</a:t>
            </a:r>
          </a:p>
          <a:p>
            <a:pPr lvl="1"/>
            <a:r>
              <a:rPr lang="en-US" dirty="0"/>
              <a:t>Interactive debugging of Java bytecode can be accomplished using </a:t>
            </a:r>
            <a:r>
              <a:rPr lang="en-US" dirty="0">
                <a:hlinkClick r:id="rId2"/>
              </a:rPr>
              <a:t>debugger interfaces</a:t>
            </a:r>
            <a:r>
              <a:rPr lang="en-US" dirty="0"/>
              <a:t> implemented by the JVM per the </a:t>
            </a:r>
            <a:r>
              <a:rPr lang="en-US" dirty="0">
                <a:hlinkClick r:id="rId3"/>
              </a:rPr>
              <a:t>Java Platform Debugger Architecture</a:t>
            </a:r>
            <a:r>
              <a:rPr lang="en-US" dirty="0"/>
              <a:t> (JPDA).</a:t>
            </a:r>
          </a:p>
          <a:p>
            <a:pPr lvl="1"/>
            <a:endParaRPr lang="en-US" dirty="0"/>
          </a:p>
          <a:p>
            <a:pPr lvl="1"/>
            <a:endParaRPr lang="en-US" dirty="0"/>
          </a:p>
          <a:p>
            <a:pPr lvl="1"/>
            <a:endParaRPr lang="en-US" dirty="0"/>
          </a:p>
          <a:p>
            <a:pPr lvl="1"/>
            <a:endParaRPr lang="en-US" b="1" dirty="0"/>
          </a:p>
          <a:p>
            <a:endParaRPr lang="en-US" dirty="0"/>
          </a:p>
          <a:p>
            <a:endParaRPr lang="en-US" dirty="0"/>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6</a:t>
            </a:fld>
            <a:endParaRPr lang="en-US" altLang="en-US" dirty="0">
              <a:solidFill>
                <a:srgbClr val="000000"/>
              </a:solidFill>
            </a:endParaRPr>
          </a:p>
        </p:txBody>
      </p:sp>
    </p:spTree>
    <p:extLst>
      <p:ext uri="{BB962C8B-B14F-4D97-AF65-F5344CB8AC3E}">
        <p14:creationId xmlns:p14="http://schemas.microsoft.com/office/powerpoint/2010/main" val="238607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Java Bytecode </a:t>
            </a:r>
            <a:r>
              <a:rPr lang="en-US" dirty="0">
                <a:solidFill>
                  <a:srgbClr val="00B050"/>
                </a:solidFill>
              </a:rPr>
              <a:t>Anti-Reversing Considerations</a:t>
            </a:r>
          </a:p>
        </p:txBody>
      </p:sp>
      <p:sp>
        <p:nvSpPr>
          <p:cNvPr id="3" name="Content Placeholder 2"/>
          <p:cNvSpPr>
            <a:spLocks noGrp="1"/>
          </p:cNvSpPr>
          <p:nvPr>
            <p:ph idx="1"/>
          </p:nvPr>
        </p:nvSpPr>
        <p:spPr/>
        <p:txBody>
          <a:bodyPr/>
          <a:lstStyle/>
          <a:p>
            <a:r>
              <a:rPr lang="en-US" dirty="0"/>
              <a:t>While it is most often the case that we cannot recover the original Java source code from the bytecode, the results will be functionally equivalent. </a:t>
            </a:r>
          </a:p>
          <a:p>
            <a:r>
              <a:rPr lang="en-US" dirty="0"/>
              <a:t>When new features are added to the Java language, new bytecode instructions are not always added or needed.  For example:</a:t>
            </a:r>
          </a:p>
          <a:p>
            <a:pPr lvl="1"/>
            <a:r>
              <a:rPr lang="en-US" dirty="0"/>
              <a:t>Support for generics in collections is implemented by carrying additional information (in the constants pool of the class) that describes the type of object a collection should contain.</a:t>
            </a:r>
          </a:p>
          <a:p>
            <a:pPr lvl="2"/>
            <a:r>
              <a:rPr lang="en-US" dirty="0"/>
              <a:t>This information can then be used at execution time by the JVM to validate the type of each object in the collection.</a:t>
            </a:r>
          </a:p>
          <a:p>
            <a:endParaRPr lang="en-US" dirty="0"/>
          </a:p>
          <a:p>
            <a:endParaRPr lang="en-US" dirty="0"/>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7</a:t>
            </a:fld>
            <a:endParaRPr lang="en-US" altLang="en-US" dirty="0">
              <a:solidFill>
                <a:srgbClr val="000000"/>
              </a:solidFill>
            </a:endParaRPr>
          </a:p>
        </p:txBody>
      </p:sp>
    </p:spTree>
    <p:extLst>
      <p:ext uri="{BB962C8B-B14F-4D97-AF65-F5344CB8AC3E}">
        <p14:creationId xmlns:p14="http://schemas.microsoft.com/office/powerpoint/2010/main" val="195457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Java Bytecode </a:t>
            </a:r>
            <a:r>
              <a:rPr lang="en-US" dirty="0">
                <a:solidFill>
                  <a:srgbClr val="00B050"/>
                </a:solidFill>
              </a:rPr>
              <a:t>Anti-Reversing Considerations</a:t>
            </a:r>
          </a:p>
        </p:txBody>
      </p:sp>
      <p:sp>
        <p:nvSpPr>
          <p:cNvPr id="3" name="Content Placeholder 2"/>
          <p:cNvSpPr>
            <a:spLocks noGrp="1"/>
          </p:cNvSpPr>
          <p:nvPr>
            <p:ph idx="1"/>
          </p:nvPr>
        </p:nvSpPr>
        <p:spPr/>
        <p:txBody>
          <a:bodyPr/>
          <a:lstStyle/>
          <a:p>
            <a:r>
              <a:rPr lang="en-US" dirty="0"/>
              <a:t>The strategy of having newer Java language constructs result in compatible bytecode with optionally-utilized metadata provides the benefit of allowing legacy Java bytecode to run on newer JVMs.</a:t>
            </a:r>
          </a:p>
          <a:p>
            <a:pPr lvl="1"/>
            <a:r>
              <a:rPr lang="en-US" dirty="0"/>
              <a:t>If a </a:t>
            </a:r>
            <a:r>
              <a:rPr lang="en-US" dirty="0" err="1"/>
              <a:t>decompiler</a:t>
            </a:r>
            <a:r>
              <a:rPr lang="en-US"/>
              <a:t> doesn't know to look for the metadata, some information is lost. For example:</a:t>
            </a:r>
          </a:p>
          <a:p>
            <a:pPr lvl="2"/>
            <a:r>
              <a:rPr lang="en-US"/>
              <a:t>The fact that a program used generics would not be recovered and all collections would be of type </a:t>
            </a:r>
            <a:r>
              <a:rPr lang="en-US" i="1"/>
              <a:t>Object </a:t>
            </a:r>
            <a:r>
              <a:rPr lang="en-US"/>
              <a:t>(with cast statements of course).</a:t>
            </a:r>
          </a:p>
          <a:p>
            <a:pPr lvl="1"/>
            <a:endParaRPr lang="en-US"/>
          </a:p>
          <a:p>
            <a:pPr lvl="1"/>
            <a:endParaRPr lang="en-US"/>
          </a:p>
          <a:p>
            <a:endParaRPr lang="en-US"/>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273578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Anti-Reversing Techniques to Java Bytecode</a:t>
            </a:r>
            <a:br>
              <a:rPr lang="en-US" altLang="en-US" b="1" dirty="0"/>
            </a:br>
            <a:r>
              <a:rPr lang="en-US" altLang="en-US" b="1" dirty="0"/>
              <a:t>	</a:t>
            </a:r>
            <a:r>
              <a:rPr lang="en-US" altLang="en-US" dirty="0">
                <a:solidFill>
                  <a:srgbClr val="00B050"/>
                </a:solidFill>
              </a:rPr>
              <a:t>Java Bytecode </a:t>
            </a:r>
            <a:r>
              <a:rPr lang="en-US" dirty="0">
                <a:solidFill>
                  <a:srgbClr val="00B050"/>
                </a:solidFill>
              </a:rPr>
              <a:t>Anti-Reversing Tools</a:t>
            </a:r>
          </a:p>
        </p:txBody>
      </p:sp>
      <p:sp>
        <p:nvSpPr>
          <p:cNvPr id="3" name="Content Placeholder 2"/>
          <p:cNvSpPr>
            <a:spLocks noGrp="1"/>
          </p:cNvSpPr>
          <p:nvPr>
            <p:ph idx="1"/>
          </p:nvPr>
        </p:nvSpPr>
        <p:spPr/>
        <p:txBody>
          <a:bodyPr/>
          <a:lstStyle/>
          <a:p>
            <a:r>
              <a:rPr lang="en-US"/>
              <a:t>Since Java bytecode is standardized there are many obfuscation tools available on the Internet which perform transformations directly on the Java bytecode instead of on the Java source code itself. </a:t>
            </a:r>
          </a:p>
          <a:p>
            <a:pPr lvl="1"/>
            <a:r>
              <a:rPr lang="en-US"/>
              <a:t>SandMark: A Tool for the Study of Software Protection Algorithms [</a:t>
            </a:r>
            <a:r>
              <a:rPr lang="en-US">
                <a:hlinkClick r:id="rId2"/>
              </a:rPr>
              <a:t>27</a:t>
            </a:r>
            <a:r>
              <a:rPr lang="en-US"/>
              <a:t>]</a:t>
            </a:r>
          </a:p>
          <a:p>
            <a:pPr lvl="1"/>
            <a:r>
              <a:rPr lang="en-US"/>
              <a:t>RetroGuard for Java Obfuscation [28] </a:t>
            </a:r>
            <a:r>
              <a:rPr lang="en-US">
                <a:solidFill>
                  <a:schemeClr val="bg1">
                    <a:lumMod val="50000"/>
                  </a:schemeClr>
                </a:solidFill>
              </a:rPr>
              <a:t>(defunct, CLI only)</a:t>
            </a:r>
          </a:p>
          <a:p>
            <a:pPr lvl="1"/>
            <a:r>
              <a:rPr lang="en-US"/>
              <a:t>ProGuard [</a:t>
            </a:r>
            <a:r>
              <a:rPr lang="en-US">
                <a:hlinkClick r:id="rId3"/>
              </a:rPr>
              <a:t>29</a:t>
            </a:r>
            <a:r>
              <a:rPr lang="en-US"/>
              <a:t>]</a:t>
            </a:r>
          </a:p>
          <a:p>
            <a:pPr lvl="1"/>
            <a:r>
              <a:rPr lang="en-US"/>
              <a:t>Zelix Klassmaster [</a:t>
            </a:r>
            <a:r>
              <a:rPr lang="en-US">
                <a:hlinkClick r:id="rId4"/>
              </a:rPr>
              <a:t>26</a:t>
            </a:r>
            <a:r>
              <a:rPr lang="en-US"/>
              <a:t>] </a:t>
            </a:r>
            <a:r>
              <a:rPr lang="en-US">
                <a:solidFill>
                  <a:srgbClr val="FF0000"/>
                </a:solidFill>
              </a:rPr>
              <a:t>(not free)</a:t>
            </a:r>
          </a:p>
          <a:p>
            <a:pPr lvl="1"/>
            <a:r>
              <a:rPr lang="en-US">
                <a:hlinkClick r:id="rId5"/>
              </a:rPr>
              <a:t>Extensive list of related or alternative tools</a:t>
            </a:r>
            <a:endParaRPr lang="en-US"/>
          </a:p>
          <a:p>
            <a:pPr lvl="1"/>
            <a:endParaRPr lang="en-US"/>
          </a:p>
          <a:p>
            <a:endParaRPr lang="en-US"/>
          </a:p>
          <a:p>
            <a:pPr lvl="1"/>
            <a:endParaRPr lang="en-US"/>
          </a:p>
          <a:p>
            <a:endParaRPr lang="en-US"/>
          </a:p>
        </p:txBody>
      </p:sp>
      <p:sp>
        <p:nvSpPr>
          <p:cNvPr id="4" name="Slide Number Placeholder 3"/>
          <p:cNvSpPr>
            <a:spLocks noGrp="1"/>
          </p:cNvSpPr>
          <p:nvPr>
            <p:ph type="sldNum" sz="quarter" idx="12"/>
          </p:nvPr>
        </p:nvSpPr>
        <p:spPr/>
        <p:txBody>
          <a:bodyPr/>
          <a:lstStyle/>
          <a:p>
            <a:fld id="{AA5CF44E-EC24-4B86-B31C-52FA5D2011B1}" type="slidenum">
              <a:rPr lang="en-US" altLang="en-US" smtClean="0">
                <a:solidFill>
                  <a:srgbClr val="000000"/>
                </a:solidFill>
              </a:rPr>
              <a:pPr/>
              <a:t>9</a:t>
            </a:fld>
            <a:endParaRPr lang="en-US" altLang="en-US">
              <a:solidFill>
                <a:srgbClr val="000000"/>
              </a:solidFill>
            </a:endParaRPr>
          </a:p>
        </p:txBody>
      </p:sp>
      <p:pic>
        <p:nvPicPr>
          <p:cNvPr id="8" name="Picture 7">
            <a:hlinkClick r:id="rId6"/>
          </p:cNvPr>
          <p:cNvPicPr>
            <a:picLocks noChangeAspect="1"/>
          </p:cNvPicPr>
          <p:nvPr/>
        </p:nvPicPr>
        <p:blipFill>
          <a:blip r:embed="rId7"/>
          <a:stretch>
            <a:fillRect/>
          </a:stretch>
        </p:blipFill>
        <p:spPr>
          <a:xfrm>
            <a:off x="801375" y="3274365"/>
            <a:ext cx="990476" cy="523810"/>
          </a:xfrm>
          <a:prstGeom prst="rect">
            <a:avLst/>
          </a:prstGeom>
        </p:spPr>
      </p:pic>
      <p:pic>
        <p:nvPicPr>
          <p:cNvPr id="9" name="Picture 8">
            <a:hlinkClick r:id="rId8"/>
          </p:cNvPr>
          <p:cNvPicPr>
            <a:picLocks noChangeAspect="1"/>
          </p:cNvPicPr>
          <p:nvPr/>
        </p:nvPicPr>
        <p:blipFill>
          <a:blip r:embed="rId9"/>
          <a:stretch>
            <a:fillRect/>
          </a:stretch>
        </p:blipFill>
        <p:spPr>
          <a:xfrm>
            <a:off x="715659" y="4198180"/>
            <a:ext cx="1161905" cy="533333"/>
          </a:xfrm>
          <a:prstGeom prst="rect">
            <a:avLst/>
          </a:prstGeom>
        </p:spPr>
      </p:pic>
      <p:pic>
        <p:nvPicPr>
          <p:cNvPr id="10" name="Picture 9">
            <a:hlinkClick r:id="rId10"/>
          </p:cNvPr>
          <p:cNvPicPr>
            <a:picLocks noChangeAspect="1"/>
          </p:cNvPicPr>
          <p:nvPr/>
        </p:nvPicPr>
        <p:blipFill>
          <a:blip r:embed="rId11"/>
          <a:stretch>
            <a:fillRect/>
          </a:stretch>
        </p:blipFill>
        <p:spPr>
          <a:xfrm>
            <a:off x="844231" y="5131518"/>
            <a:ext cx="904762" cy="523810"/>
          </a:xfrm>
          <a:prstGeom prst="rect">
            <a:avLst/>
          </a:prstGeom>
        </p:spPr>
      </p:pic>
    </p:spTree>
    <p:extLst>
      <p:ext uri="{BB962C8B-B14F-4D97-AF65-F5344CB8AC3E}">
        <p14:creationId xmlns:p14="http://schemas.microsoft.com/office/powerpoint/2010/main" val="3408584166"/>
      </p:ext>
    </p:extLst>
  </p:cSld>
  <p:clrMapOvr>
    <a:masterClrMapping/>
  </p:clrMapOvr>
</p:sld>
</file>

<file path=ppt/theme/theme1.xml><?xml version="1.0" encoding="utf-8"?>
<a:theme xmlns:a="http://schemas.openxmlformats.org/drawingml/2006/main" name="Eclipse">
  <a:themeElements>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2615</TotalTime>
  <Words>1944</Words>
  <Application>Microsoft Office PowerPoint</Application>
  <PresentationFormat>Widescreen</PresentationFormat>
  <Paragraphs>178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Times New Roman</vt:lpstr>
      <vt:lpstr>Verdana</vt:lpstr>
      <vt:lpstr>Wingdings</vt:lpstr>
      <vt:lpstr>Eclipse</vt:lpstr>
      <vt:lpstr>CS266 Software Reverse Engineering (SRE) Applying Anti-Reversing Techniques to Java Bytecode</vt:lpstr>
      <vt:lpstr>Applying Anti-Reversing Techniques to Java Bytecode  Introduction and Motivation for Anti-Reversing</vt:lpstr>
      <vt:lpstr>Applying Anti-Reversing Techniques to Java Bytecode  Introduction and Motivation for Anti-Reversing</vt:lpstr>
      <vt:lpstr>Applying Anti-Reversing Techniques to Java Bytecode  Introduction and Motivation for Anti-Reversing</vt:lpstr>
      <vt:lpstr>Applying Anti-Reversing Techniques to Java Bytecode  Basic Anti-Reversing Techniques</vt:lpstr>
      <vt:lpstr>Applying Anti-Reversing Techniques to Java Bytecode  Basic Anti-Reversing Techniques</vt:lpstr>
      <vt:lpstr>Applying Anti-Reversing Techniques to Java Bytecode  Java Bytecode Anti-Reversing Considerations</vt:lpstr>
      <vt:lpstr>Applying Anti-Reversing Techniques to Java Bytecode  Java Bytecode Anti-Reversing Considerations</vt:lpstr>
      <vt:lpstr>Applying Anti-Reversing Techniques to Java Bytecode  Java Bytecode Anti-Reversing Tools</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Eliminating Symbolic Information</vt:lpstr>
      <vt:lpstr>Applying Anti-Reversing Techniques to Java Bytecode  Obfuscating The Program</vt:lpstr>
      <vt:lpstr>Applying Anti-Reversing Techniques to Java Bytecode  Obfuscating The Program - Opaque Predicates</vt:lpstr>
      <vt:lpstr>Applying Anti-Reversing Techniques to Java Bytecode  Obfuscating The Program – Java Bytecode Verifier</vt:lpstr>
      <vt:lpstr>Applying Anti-Reversing Techniques to Java Bytecode  Obfuscating The Program – Java Bytecode Verifier</vt:lpstr>
      <vt:lpstr>Applying Anti-Reversing Techniques to Java Bytecode  Obfuscating The Program - Opaque Predicates</vt:lpstr>
      <vt:lpstr>Applying Anti-Reversing Techniques to Java Bytecode  Obfuscating The Program - Opaque Predicates</vt:lpstr>
      <vt:lpstr>Applying Anti-Reversing Techniques to Java Bytecode  Obfuscating The Program - Opaque Predicates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CS266 Software Reverse Engineering</dc:title>
  <dc:creator>Teodoro Cipresso</dc:creator>
  <cp:lastModifiedBy>Hugh Mann</cp:lastModifiedBy>
  <cp:revision>338</cp:revision>
  <dcterms:created xsi:type="dcterms:W3CDTF">2015-01-26T07:27:12Z</dcterms:created>
  <dcterms:modified xsi:type="dcterms:W3CDTF">2025-01-28T03:51:24Z</dcterms:modified>
</cp:coreProperties>
</file>